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6" r:id="rId20"/>
    <p:sldId id="277" r:id="rId21"/>
    <p:sldId id="278" r:id="rId22"/>
    <p:sldId id="274" r:id="rId23"/>
    <p:sldId id="275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Skrzypek%20na%20dachu,%20%20Gdybym%20by&#313;&#8218;%20bogaty%20%20-%20Teatr%20Powszechny%20w%20Radomiu%20%5bzapiska.pl%5d.mp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43608" y="2967335"/>
            <a:ext cx="741682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ŻĄDZA BOGACTWA</a:t>
            </a:r>
          </a:p>
          <a:p>
            <a:pPr algn="ctr"/>
            <a:r>
              <a:rPr lang="pl-PL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I JEJ KONSEKWENCJE </a:t>
            </a:r>
          </a:p>
          <a:p>
            <a:pPr algn="ctr"/>
            <a:r>
              <a:rPr lang="pl-PL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DLA BOHATERÓW LITERACKICH </a:t>
            </a:r>
          </a:p>
          <a:p>
            <a:pPr algn="ctr"/>
            <a:r>
              <a:rPr lang="pl-PL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 FILMOWYCH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45558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lanta\Desktop\SKAPIEC OKŁAD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248472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1484784"/>
            <a:ext cx="3383288" cy="1097280"/>
          </a:xfrm>
        </p:spPr>
        <p:txBody>
          <a:bodyPr/>
          <a:lstStyle/>
          <a:p>
            <a:r>
              <a:rPr lang="pl-PL" sz="2400" b="1" dirty="0" smtClean="0">
                <a:blipFill>
                  <a:blip r:embed="rId2"/>
                  <a:tile tx="0" ty="0" sx="100000" sy="100000" flip="none" algn="tl"/>
                </a:blipFill>
              </a:rPr>
              <a:t>HARPAGON – GŁÓWNY BOHATER DRAMATU</a:t>
            </a:r>
            <a:endParaRPr lang="pl-PL" sz="2400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pl-PL" sz="1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CZYM SA DLA NIEGO PIENIĄDZE ?</a:t>
            </a:r>
          </a:p>
          <a:p>
            <a:endParaRPr lang="pl-PL" sz="1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ą 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jego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celem w życiu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romadzi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je i ogląda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ą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ważniejsze od jego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rodziny, służby.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To jedyna prawdziwa miłość Harpagona.</a:t>
            </a:r>
            <a:endParaRPr lang="pl-PL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JAKIE KONSEKWENCJE SWOJEJ CHCIWOŚCI PONOSI  TYTUŁOWY SKĄPIEC?</a:t>
            </a:r>
          </a:p>
          <a:p>
            <a:pPr marL="0" indent="0">
              <a:buNone/>
            </a:pPr>
            <a:endParaRPr lang="pl-PL" sz="1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Traci kontakt z własnymi dziećmi.</a:t>
            </a:r>
          </a:p>
          <a:p>
            <a:pPr>
              <a:buFont typeface="Wingdings" pitchFamily="2" charset="2"/>
              <a:buChar char="ü"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Nie liczy się ich los i uczucia, a jedynie majątek.</a:t>
            </a:r>
          </a:p>
          <a:p>
            <a:pPr>
              <a:buFont typeface="Wingdings" pitchFamily="2" charset="2"/>
              <a:buChar char="ü"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Cierpią przez niego ludzie i zwierzęta.</a:t>
            </a:r>
          </a:p>
          <a:p>
            <a:pPr>
              <a:buFont typeface="Wingdings" pitchFamily="2" charset="2"/>
              <a:buChar char="ü"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Sam rezygnuje z wygodnego życia, chodzi w łachmanach, nie dojada, na wszystkim oszczędza.</a:t>
            </a:r>
          </a:p>
          <a:p>
            <a:pPr>
              <a:buFont typeface="Wingdings" pitchFamily="2" charset="2"/>
              <a:buChar char="ü"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Utrata szkatułki doprowadza go wręcz do choroby umysłowej.</a:t>
            </a:r>
          </a:p>
          <a:p>
            <a:pPr>
              <a:buFont typeface="Wingdings" pitchFamily="2" charset="2"/>
              <a:buChar char="ü"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Traci szacunek otoczenia.</a:t>
            </a:r>
            <a:endParaRPr lang="pl-PL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28113" y="62068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Harpagon poprzez swoje postępowanie zasłużył na opinię: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72129" y="191683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istny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kamień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granit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gdyby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człowiek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konał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jego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oczach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, on nie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drgnąłby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nawet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Słowem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pieniądze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kocha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więcej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niż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honor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cześć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i="1" dirty="0" smtClean="0"/>
              <a:t>i </a:t>
            </a:r>
            <a:r>
              <a:rPr lang="de-DE" sz="2800" b="1" i="1" dirty="0" err="1" smtClean="0"/>
              <a:t>cnotę</a:t>
            </a:r>
            <a:r>
              <a:rPr lang="de-DE" sz="2800" b="1" i="1" dirty="0" smtClean="0"/>
              <a:t>..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112389" y="3509255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lub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28113" y="4221088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Czy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ojciec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nie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rumieni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 smtClean="0">
                <a:latin typeface="Times New Roman" pitchFamily="18" charset="0"/>
                <a:cs typeface="Times New Roman" pitchFamily="18" charset="0"/>
              </a:rPr>
              <a:t>poniżać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swą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godność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tego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rodzaju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rzemiosłem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Poświęcać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honor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dobre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imię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nienasyconej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żądzy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zbijania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talarów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59632" y="1844824"/>
            <a:ext cx="69127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KIEDY CHYTRY DWA RAZY TRACI, CZYLI  O PANU  PIOTRZE– BOHATERZE SATYRY </a:t>
            </a:r>
          </a:p>
          <a:p>
            <a:pPr algn="ctr"/>
            <a:r>
              <a:rPr lang="pl-PL" sz="2800" dirty="0" smtClean="0">
                <a:solidFill>
                  <a:schemeClr val="tx2"/>
                </a:solidFill>
              </a:rPr>
              <a:t>IGNACEGO KRASICKIEGO </a:t>
            </a:r>
          </a:p>
          <a:p>
            <a:pPr algn="ctr"/>
            <a:r>
              <a:rPr lang="pl-PL" sz="6000" dirty="0" smtClean="0">
                <a:blipFill>
                  <a:blip r:embed="rId2"/>
                  <a:tile tx="0" ty="0" sx="100000" sy="100000" flip="none" algn="tl"/>
                </a:blipFill>
              </a:rPr>
              <a:t>„ŻONA MODNA”</a:t>
            </a:r>
            <a:endParaRPr lang="pl-PL" sz="60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5006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45274" y="260648"/>
            <a:ext cx="8071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Zaślepiony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wizją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przyłączenia do swojej ziemi czterech</a:t>
            </a:r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 smtClean="0">
                <a:latin typeface="Times New Roman" pitchFamily="18" charset="0"/>
                <a:cs typeface="Times New Roman" pitchFamily="18" charset="0"/>
              </a:rPr>
              <a:t>wio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sek</a:t>
            </a:r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przystał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de-DE" sz="2000" b="1" dirty="0" err="1" smtClean="0">
                <a:latin typeface="Times New Roman" pitchFamily="18" charset="0"/>
                <a:cs typeface="Times New Roman" pitchFamily="18" charset="0"/>
              </a:rPr>
              <a:t>ślub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„z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rozsądku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” z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zupełnie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nieznaną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kobietą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Kilka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tygodni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wspólnego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życia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dało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bolesną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 smtClean="0">
                <a:latin typeface="Times New Roman" pitchFamily="18" charset="0"/>
                <a:cs typeface="Times New Roman" pitchFamily="18" charset="0"/>
              </a:rPr>
              <a:t>nauczkę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. Swą decyzję o ślubie uzasadnia słowami: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Jolanta\Desktop\satyry02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15192"/>
            <a:ext cx="7848872" cy="299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987824" y="1484783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„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ja byłbym nią wzgardził; ale punkt honoru,</a:t>
            </a:r>
          </a:p>
          <a:p>
            <a:pPr algn="just"/>
            <a:r>
              <a:rPr lang="pl-PL" b="1" dirty="0">
                <a:latin typeface="Times New Roman" pitchFamily="18" charset="0"/>
                <a:cs typeface="Times New Roman" pitchFamily="18" charset="0"/>
              </a:rPr>
              <a:t>A czego mi najbardziej żal, ponęta zbioru,</a:t>
            </a:r>
          </a:p>
          <a:p>
            <a:pPr algn="just"/>
            <a:r>
              <a:rPr lang="pl-PL" b="1" dirty="0">
                <a:latin typeface="Times New Roman" pitchFamily="18" charset="0"/>
                <a:cs typeface="Times New Roman" pitchFamily="18" charset="0"/>
              </a:rPr>
              <a:t>Owe wioski, co z mymi graniczą, dziedziczne,</a:t>
            </a:r>
          </a:p>
          <a:p>
            <a:pPr algn="just"/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mnie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zwiodły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wprawiły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okowy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śliczne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1196752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Times New Roman" pitchFamily="18" charset="0"/>
                <a:cs typeface="Times New Roman" pitchFamily="18" charset="0"/>
              </a:rPr>
              <a:t>To przestroga dla tych,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którzy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decyzję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małżeństwie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podejmują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ze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względów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czysto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finansowych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daniem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Krasickiego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żeniąc się,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trzeba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także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brać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pod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uwagę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zgodność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charakterów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czy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podobieństwo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zainteresowań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, wreszcie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uczucia, bo inaczej można stać się nieszczęśliwym.</a:t>
            </a:r>
          </a:p>
          <a:p>
            <a:pPr algn="just"/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74080"/>
            <a:ext cx="3672408" cy="291516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042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596" y="1340768"/>
            <a:ext cx="7778824" cy="724942"/>
          </a:xfrm>
        </p:spPr>
        <p:txBody>
          <a:bodyPr/>
          <a:lstStyle/>
          <a:p>
            <a:pPr algn="ctr"/>
            <a:r>
              <a:rPr lang="pl-PL" sz="6000" dirty="0" smtClean="0">
                <a:blipFill>
                  <a:blip r:embed="rId2"/>
                  <a:tile tx="0" ty="0" sx="100000" sy="100000" flip="none" algn="tl"/>
                </a:blipFill>
              </a:rPr>
              <a:t>Opowieść</a:t>
            </a:r>
            <a:r>
              <a:rPr lang="pl-PL" sz="6000" dirty="0" smtClean="0"/>
              <a:t> </a:t>
            </a:r>
            <a:r>
              <a:rPr lang="pl-PL" sz="6000" dirty="0" smtClean="0">
                <a:blipFill>
                  <a:blip r:embed="rId2"/>
                  <a:tile tx="0" ty="0" sx="100000" sy="100000" flip="none" algn="tl"/>
                </a:blipFill>
              </a:rPr>
              <a:t>wigilijna</a:t>
            </a:r>
            <a:r>
              <a:rPr lang="pl-PL" sz="6000" dirty="0" smtClean="0"/>
              <a:t> </a:t>
            </a:r>
            <a:br>
              <a:rPr lang="pl-PL" sz="60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Charles Dickens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2276872"/>
            <a:ext cx="2880320" cy="3438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Ebenezer </a:t>
            </a:r>
            <a:r>
              <a:rPr lang="de-DE" sz="1800" b="1" dirty="0" smtClean="0">
                <a:latin typeface="Times New Roman" pitchFamily="18" charset="0"/>
                <a:cs typeface="Times New Roman" pitchFamily="18" charset="0"/>
              </a:rPr>
              <a:t>Scrooge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jest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 smtClean="0">
                <a:latin typeface="Times New Roman" pitchFamily="18" charset="0"/>
                <a:cs typeface="Times New Roman" pitchFamily="18" charset="0"/>
              </a:rPr>
              <a:t>samotnym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e-DE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zgorzkniałym starcem </a:t>
            </a:r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Ma długi, przygarbiony nos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1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podpuchnięte zaczerwienione oczy.</a:t>
            </a:r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Jego ostre rysy twarzy i złowrogie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spojrzenie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odbierają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każdemu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chęć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 smtClean="0">
                <a:latin typeface="Times New Roman" pitchFamily="18" charset="0"/>
                <a:cs typeface="Times New Roman" pitchFamily="18" charset="0"/>
              </a:rPr>
              <a:t>rozmowy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456384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779912" y="4870901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Czy z takim człowiekiem można się zaprzyjaźnić? Tak, pod warunkiem, że zrezygnuje  ze swej żądzy bogactwa, która odbiera mu radość życia.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84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8" y="1124744"/>
            <a:ext cx="4225652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220072" y="1009650"/>
            <a:ext cx="3120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Czy ten wyraz twarzy budzi sympatię?  Tak, to ten sam człowiek, tylko wolny od niszczącej szczęście  manii gromadzenia pieniędzy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 kosztowności.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2648" y="371703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Ebenezera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Scrooga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przed całkowitym zagubieniem uratowały istoty spoza świata żywych. Dopiero spojrzenie na siebie w przeszłości, teraźniejszości oraz przyszłości uświadomiło bohaterowi, że pieniądze mogą posłużyć czynieniu dobra i tylko wtedy dadzą szczęście.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22648" y="5198230"/>
            <a:ext cx="751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Książka została zekranizowana, a film animowany cieszył się dużą popularnością, nie tylko wśród nastolatków.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10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62068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 BOHATERZY ŻĄDNI BOGACTWA </a:t>
            </a:r>
          </a:p>
          <a:p>
            <a:pPr algn="ctr"/>
            <a:r>
              <a:rPr lang="pl-PL" sz="2800" dirty="0" smtClean="0"/>
              <a:t>TO  CIEKAWY POMYSŁ NA FILM</a:t>
            </a:r>
            <a:endParaRPr lang="pl-PL" sz="2800" dirty="0"/>
          </a:p>
        </p:txBody>
      </p:sp>
      <p:pic>
        <p:nvPicPr>
          <p:cNvPr id="1026" name="Picture 2" descr="C:\Users\Jolanta\Desktop\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10" y="1574795"/>
            <a:ext cx="3284984" cy="30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lanta\Desktop\blondes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5833"/>
            <a:ext cx="3485009" cy="28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96810" y="4908085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„Mężczyźni wolą blondynki” </a:t>
            </a:r>
          </a:p>
          <a:p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w reż. Howarda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Howksa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2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513299"/>
            <a:ext cx="439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b="1" dirty="0">
                <a:latin typeface="Times New Roman" pitchFamily="18" charset="0"/>
                <a:cs typeface="Times New Roman" pitchFamily="18" charset="0"/>
              </a:rPr>
              <a:t>Film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opowiada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dwóch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 smtClean="0">
                <a:latin typeface="Times New Roman" pitchFamily="18" charset="0"/>
                <a:cs typeface="Times New Roman" pitchFamily="18" charset="0"/>
              </a:rPr>
              <a:t>przy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de-DE" b="1" dirty="0" err="1" smtClean="0">
                <a:latin typeface="Times New Roman" pitchFamily="18" charset="0"/>
                <a:cs typeface="Times New Roman" pitchFamily="18" charset="0"/>
              </a:rPr>
              <a:t>ciółkach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które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występuja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musicalach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Są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zupełnie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inne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dziewczyny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Lorelai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- blondynka, </a:t>
            </a:r>
            <a:r>
              <a:rPr lang="de-DE" b="1" dirty="0" err="1" smtClean="0">
                <a:latin typeface="Times New Roman" pitchFamily="18" charset="0"/>
                <a:cs typeface="Times New Roman" pitchFamily="18" charset="0"/>
              </a:rPr>
              <a:t>bardzo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ceni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sobie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pieniądze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oraz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 smtClean="0">
                <a:latin typeface="Times New Roman" pitchFamily="18" charset="0"/>
                <a:cs typeface="Times New Roman" pitchFamily="18" charset="0"/>
              </a:rPr>
              <a:t>diamenty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przez co niejednokrotnie pakuje się w różne kłopoty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Jest zaręczona z młodym milionerem </a:t>
            </a:r>
            <a:r>
              <a:rPr lang="pl-PL" b="1" dirty="0" err="1">
                <a:latin typeface="Times New Roman" pitchFamily="18" charset="0"/>
                <a:cs typeface="Times New Roman" pitchFamily="18" charset="0"/>
              </a:rPr>
              <a:t>Gusem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, ale jego ojciec nie wierzy i nie ufa w miłość dziewczyny. Wysyła jej śladem detektywa, który ma zdobyć kompromitujące materiały potwierdzające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podejrzenia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5" y="419535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Czy ojciec milionera miał rację? Niestety tak, gdyż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Lorelai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podczas podróży do Paryża na swój ślub poznaje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wlaściciela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kopalni diamentów.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580112" y="3670879"/>
            <a:ext cx="2759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Doro</a:t>
            </a:r>
            <a:r>
              <a:rPr lang="pl-PL" b="1" dirty="0" err="1">
                <a:latin typeface="Times New Roman" pitchFamily="18" charset="0"/>
                <a:cs typeface="Times New Roman" pitchFamily="18" charset="0"/>
              </a:rPr>
              <a:t>thy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– brunetka, </a:t>
            </a:r>
            <a:r>
              <a:rPr lang="de-DE" b="1" dirty="0" err="1" smtClean="0">
                <a:latin typeface="Times New Roman" pitchFamily="18" charset="0"/>
                <a:cs typeface="Times New Roman" pitchFamily="18" charset="0"/>
              </a:rPr>
              <a:t>szuka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miłości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swojego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życia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, a do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wartości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materialnych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przykłada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wiele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mniejszą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wartość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niż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jej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  <a:cs typeface="Times New Roman" pitchFamily="18" charset="0"/>
              </a:rPr>
              <a:t>przyjaciółka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Jolanta\Desktop\124028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513299"/>
            <a:ext cx="3300536" cy="29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5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692696"/>
            <a:ext cx="79208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/>
              <a:t>W świecie, gdzie pieniądz i wszelkie bogactwa otaczane są kultem, każdy chce jak najłatwiej i jak najszybciej je zdobyć. Jedni, goniąc za </a:t>
            </a:r>
            <a:r>
              <a:rPr lang="pl-PL" sz="2800" dirty="0" smtClean="0"/>
              <a:t>dobrobytem, popadają </a:t>
            </a:r>
            <a:r>
              <a:rPr lang="pl-PL" sz="2800" dirty="0"/>
              <a:t>w </a:t>
            </a:r>
            <a:r>
              <a:rPr lang="pl-PL" sz="2800" dirty="0" smtClean="0"/>
              <a:t>pracoholizm, drudzy  </a:t>
            </a:r>
            <a:r>
              <a:rPr lang="pl-PL" sz="2800" dirty="0"/>
              <a:t>nie chcą tak się męczyć. </a:t>
            </a:r>
            <a:r>
              <a:rPr lang="pl-PL" sz="2800" dirty="0" smtClean="0"/>
              <a:t>Dla nich najprostszym </a:t>
            </a:r>
            <a:r>
              <a:rPr lang="pl-PL" sz="2800" dirty="0"/>
              <a:t>sposobem zdobycia pieniędzy jest choćby kradzież czy sprzedaż </a:t>
            </a:r>
            <a:r>
              <a:rPr lang="pl-PL" sz="2800" dirty="0" smtClean="0"/>
              <a:t>narkotyków, ewentualnie prostytucja. Wystarczy </a:t>
            </a:r>
            <a:r>
              <a:rPr lang="pl-PL" sz="2800" dirty="0"/>
              <a:t>spojrzeć na ulice naszych miast, aby przekonać się, </a:t>
            </a:r>
            <a:r>
              <a:rPr lang="pl-PL" sz="2800" dirty="0" smtClean="0"/>
              <a:t>że są ludzie, którzy nie gardzą taką </a:t>
            </a:r>
            <a:r>
              <a:rPr lang="pl-PL" sz="2800" dirty="0"/>
              <a:t>formą zarobku. </a:t>
            </a:r>
            <a:endParaRPr lang="pl-PL" sz="2800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52900"/>
            <a:ext cx="2438400" cy="1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15616" y="1484784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ieniądze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dają radość. Dzięki nim stajemy się pewniejsi swojej przyszłości, nie musimy się martwić niedostatkiem, itd.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W naszym świecie bez pieniędzy się dużo nie zdziała.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Ale żądza bogactwa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nie prowadzi do niczego dobrego. Na szczęście, na podstawie losów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literackich i filmowych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bohaterów, możemy wyciągnąć odpowiednie wnioski, że chęć posiadania często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jest źródłem wielu nieszczęść, pozbawia ludzi tego, co najcenniejsze –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miłości,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przyjaźni, rodziny.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66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55272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1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082715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BIBLIOGRAFIA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5576" y="2060848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Język polski.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eksykon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lektur pod red. Marty Pawlus, Wydawnictwo Szkolne PWN, Warszawa 2012;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Makowiecki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Słownik postaci literackich, Wyd. Świat Książki, Warszawa 2003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Miłkowski t., Termer J., Leksykon lektur szkolnych, Wyd. Gaf – Punkt , Warszawa 1993;</a:t>
            </a:r>
          </a:p>
        </p:txBody>
      </p:sp>
    </p:spTree>
    <p:extLst>
      <p:ext uri="{BB962C8B-B14F-4D97-AF65-F5344CB8AC3E}">
        <p14:creationId xmlns:p14="http://schemas.microsoft.com/office/powerpoint/2010/main" val="2033549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59632" y="20608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AUTOR PREZENTACJI: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357411" y="3094477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i="1" dirty="0" smtClean="0">
                <a:latin typeface="Times New Roman" pitchFamily="18" charset="0"/>
                <a:cs typeface="Times New Roman" pitchFamily="18" charset="0"/>
              </a:rPr>
              <a:t>DAGMARA MALISZ</a:t>
            </a:r>
            <a:endParaRPr lang="pl-PL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27584" y="692696"/>
            <a:ext cx="7272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 smtClean="0"/>
          </a:p>
          <a:p>
            <a:endParaRPr lang="pl-PL" sz="2800" dirty="0"/>
          </a:p>
          <a:p>
            <a:pPr algn="just"/>
            <a:r>
              <a:rPr lang="pl-PL" sz="2800" dirty="0" smtClean="0"/>
              <a:t>Ludzie </a:t>
            </a:r>
            <a:r>
              <a:rPr lang="pl-PL" sz="2800" dirty="0"/>
              <a:t>zaspokajają swoją chciwość, aby podnieść swój status w społeczeństwie, które uznaje pieniądz za najwyższą wartość. Najgorsze jest jednak to, że im człowiek więcej posiada, tym więcej pragnie jeszcze zdobyć.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47664" y="1172057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hlinkClick r:id="rId2" action="ppaction://hlinkfile"/>
              </a:rPr>
              <a:t>Gdybyś był bogaty?.....</a:t>
            </a:r>
            <a:r>
              <a:rPr lang="pl-PL" sz="2800" dirty="0" smtClean="0"/>
              <a:t> ,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66319" y="458112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… to co byś zrobił?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53904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692695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/>
              <a:t>Bogactwo było obiektem pożądania już od starożytności  na całym świecie. Znamy bohaterów , którzy za wszelką cenę próbowali się wzbogacić. Czy pieniądze i kosztowności dały im szczęście? Prześledźmy losy wybranych bohaterów literackich </a:t>
            </a:r>
            <a:br>
              <a:rPr lang="pl-PL" sz="2800" dirty="0" smtClean="0"/>
            </a:br>
            <a:r>
              <a:rPr lang="pl-PL" sz="2800" dirty="0" smtClean="0"/>
              <a:t>i filmowych.</a:t>
            </a:r>
            <a:endParaRPr lang="pl-PL" sz="2800" dirty="0"/>
          </a:p>
        </p:txBody>
      </p:sp>
      <p:pic>
        <p:nvPicPr>
          <p:cNvPr id="4098" name="Picture 2" descr="C:\Users\Jolanta\Desktop\stos pieniedzysCALQWXK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62" y="3194395"/>
            <a:ext cx="2647181" cy="23591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6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0800000" algn="r" rotWithShape="0">
                    <a:srgbClr val="00FFCC">
                      <a:alpha val="40000"/>
                    </a:srgbClr>
                  </a:outerShdw>
                </a:effectLst>
              </a:rPr>
              <a:t>MIDAS</a:t>
            </a:r>
            <a:br>
              <a:rPr lang="pl-PL" sz="600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0800000" algn="r" rotWithShape="0">
                    <a:srgbClr val="00FFCC">
                      <a:alpha val="40000"/>
                    </a:srgbClr>
                  </a:outerShdw>
                </a:effectLst>
              </a:rPr>
            </a:br>
            <a:r>
              <a:rPr lang="pl-PL" sz="280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0800000" algn="r" rotWithShape="0">
                    <a:srgbClr val="00FFCC">
                      <a:alpha val="40000"/>
                    </a:srgbClr>
                  </a:outerShdw>
                </a:effectLst>
              </a:rPr>
              <a:t>BOHATER MITOLOGICZNY</a:t>
            </a:r>
            <a:endParaRPr lang="pl-PL" sz="6000" dirty="0">
              <a:blipFill>
                <a:blip r:embed="rId2"/>
                <a:tile tx="0" ty="0" sx="100000" sy="100000" flip="none" algn="tl"/>
              </a:blipFill>
              <a:effectLst>
                <a:outerShdw blurRad="50800" dist="38100" dir="10800000" algn="r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CZEGO PRAGNĄŁ?</a:t>
            </a:r>
            <a:endParaRPr lang="pl-PL" sz="2800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CO OSIĄGNĄŁ?</a:t>
            </a:r>
            <a:endParaRPr lang="pl-PL" sz="28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sz="1800" b="1" dirty="0" err="1" smtClean="0">
                <a:latin typeface="Times New Roman" pitchFamily="18" charset="0"/>
                <a:cs typeface="Times New Roman" pitchFamily="18" charset="0"/>
              </a:rPr>
              <a:t>oprosił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aby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każda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rzecz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której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dotknie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zamieniała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de-DE" sz="1800" b="1" dirty="0" err="1" smtClean="0">
                <a:latin typeface="Times New Roman" pitchFamily="18" charset="0"/>
                <a:cs typeface="Times New Roman" pitchFamily="18" charset="0"/>
              </a:rPr>
              <a:t>złoto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de-DE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18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1800" b="1" dirty="0" err="1" smtClean="0">
                <a:latin typeface="Times New Roman" pitchFamily="18" charset="0"/>
                <a:cs typeface="Times New Roman" pitchFamily="18" charset="0"/>
              </a:rPr>
              <a:t>iedy</a:t>
            </a:r>
            <a:r>
              <a:rPr lang="de-DE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zasiadł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de-DE" sz="1800" b="1" dirty="0" err="1" smtClean="0">
                <a:latin typeface="Times New Roman" pitchFamily="18" charset="0"/>
                <a:cs typeface="Times New Roman" pitchFamily="18" charset="0"/>
              </a:rPr>
              <a:t>obiadu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e-DE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szybko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zorientował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że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grozi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>
                <a:latin typeface="Times New Roman" pitchFamily="18" charset="0"/>
                <a:cs typeface="Times New Roman" pitchFamily="18" charset="0"/>
              </a:rPr>
              <a:t>śmierć</a:t>
            </a:r>
            <a:r>
              <a:rPr lang="de-DE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b="1" dirty="0" err="1" smtClean="0">
                <a:latin typeface="Times New Roman" pitchFamily="18" charset="0"/>
                <a:cs typeface="Times New Roman" pitchFamily="18" charset="0"/>
              </a:rPr>
              <a:t>głodowa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pamiętał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się i błagał Dionizosa o cofnięcie fatalnego życzenia.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Bóg odesłał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go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do rzeki </a:t>
            </a:r>
            <a:r>
              <a:rPr lang="pl-PL" sz="1800" b="1" dirty="0" err="1" smtClean="0">
                <a:latin typeface="Times New Roman" pitchFamily="18" charset="0"/>
                <a:cs typeface="Times New Roman" pitchFamily="18" charset="0"/>
              </a:rPr>
              <a:t>Paktolos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w której kazał mu się umyć. Jest to piękna metafora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odrodzenia.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znał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swoją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bezmyślność</a:t>
            </a:r>
            <a:br>
              <a:rPr lang="pl-PL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i głupotę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, zrozumiał, że to, co dla niego było wspaniałym podarunkiem, w rzeczywistości było straszliwą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klątwą.</a:t>
            </a:r>
            <a:endParaRPr lang="pl-PL" sz="1800" b="1" dirty="0">
              <a:blipFill>
                <a:blip r:embed="rId2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Jolanta\Desktop\mi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30666"/>
            <a:ext cx="2995811" cy="2502590"/>
          </a:xfrm>
          <a:prstGeom prst="rect">
            <a:avLst/>
          </a:prstGeom>
          <a:noFill/>
          <a:effectLst>
            <a:innerShdw blurRad="63500" dist="50800" dir="18900000">
              <a:srgbClr val="FFFF00">
                <a:alpha val="50000"/>
              </a:srgbClr>
            </a:innerShdw>
          </a:effectLst>
          <a:scene3d>
            <a:camera prst="orthographicFront"/>
            <a:lightRig rig="two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39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build="p"/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051720" y="2967335"/>
            <a:ext cx="2088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Czasem bogactwo staje się tylko przeszkodą, a nie źródłem </a:t>
            </a:r>
            <a:r>
              <a:rPr lang="pl-PL" sz="2000" b="1" dirty="0" smtClean="0"/>
              <a:t>szczęścia</a:t>
            </a:r>
            <a:r>
              <a:rPr lang="pl-PL" sz="2000" b="1" dirty="0"/>
              <a:t>.</a:t>
            </a:r>
            <a:endParaRPr lang="pl-PL" sz="2000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11560" y="980728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Ż</a:t>
            </a:r>
            <a:r>
              <a:rPr lang="pl-PL" sz="2000" b="1" dirty="0" smtClean="0"/>
              <a:t>ądza </a:t>
            </a:r>
            <a:r>
              <a:rPr lang="pl-PL" sz="2000" b="1" dirty="0"/>
              <a:t>posiadania jak największego bogactwa </a:t>
            </a:r>
            <a:r>
              <a:rPr lang="pl-PL" sz="2000" b="1" dirty="0" smtClean="0"/>
              <a:t>uczyniła</a:t>
            </a:r>
            <a:r>
              <a:rPr lang="pl-PL" sz="2000" b="1" dirty="0"/>
              <a:t> </a:t>
            </a:r>
            <a:r>
              <a:rPr lang="pl-PL" sz="2000" b="1" dirty="0" smtClean="0"/>
              <a:t>z </a:t>
            </a:r>
            <a:r>
              <a:rPr lang="pl-PL" sz="2000" b="1" dirty="0"/>
              <a:t>Midasa moralnego kalekę i niewolnika. Był głuchy na potrzeby poddanych i ślepy na piękno otaczającego go świata.</a:t>
            </a:r>
          </a:p>
        </p:txBody>
      </p:sp>
      <p:pic>
        <p:nvPicPr>
          <p:cNvPr id="1026" name="Picture 2" descr="C:\Users\Jolanta\Desktop\zdjęcia malisz\NlFo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558092" cy="4221178"/>
          </a:xfrm>
          <a:prstGeom prst="rect">
            <a:avLst/>
          </a:prstGeom>
          <a:noFill/>
          <a:effectLst>
            <a:innerShdw blurRad="63500" dist="50800" dir="13500000">
              <a:srgbClr val="FFFF00">
                <a:alpha val="5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SYN MARNOTRAWNY</a:t>
            </a:r>
            <a:endParaRPr lang="pl-PL" sz="6000" dirty="0">
              <a:blipFill>
                <a:blip r:embed="rId2"/>
                <a:tile tx="0" ty="0" sx="100000" sy="100000" flip="none" algn="tl"/>
              </a:blip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CO ZYSKAŁ?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CO STRACIŁ?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2000" b="1" dirty="0" smtClean="0"/>
              <a:t>Zażądał i otrzymał od ojca połowę majątku, następnie  roztrwonił pieniądze.</a:t>
            </a:r>
            <a:endParaRPr lang="pl-PL" sz="2000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2000" b="1" dirty="0" smtClean="0"/>
              <a:t>Stracił godność i szacunek do samego siebie.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000" b="1" dirty="0" smtClean="0"/>
              <a:t>Nadużył </a:t>
            </a:r>
            <a:r>
              <a:rPr lang="pl-PL" sz="2000" b="1" dirty="0"/>
              <a:t>miłości ojca. </a:t>
            </a:r>
            <a:r>
              <a:rPr lang="pl-PL" sz="2000" b="1" dirty="0" smtClean="0"/>
              <a:t>Zależało </a:t>
            </a:r>
            <a:r>
              <a:rPr lang="pl-PL" sz="2000" b="1" dirty="0"/>
              <a:t>mu tylko na pieniądzach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i łatwym życiu.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000" b="1" dirty="0" smtClean="0"/>
              <a:t>Później dręczyły go wyrzuty sumienia, że stracił majątek.</a:t>
            </a:r>
            <a:r>
              <a:rPr lang="pl-PL" sz="2000" b="1" dirty="0"/>
              <a:t/>
            </a:r>
            <a:br>
              <a:rPr lang="pl-PL" sz="2000" b="1" dirty="0"/>
            </a:br>
            <a:endParaRPr lang="pl-PL" sz="2000" b="1" dirty="0"/>
          </a:p>
        </p:txBody>
      </p:sp>
      <p:pic>
        <p:nvPicPr>
          <p:cNvPr id="2050" name="Picture 2" descr="C:\Users\Jolanta\Desktop\zdjęcia malisz\powrot syna marnotrawne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18729"/>
            <a:ext cx="3024336" cy="3240360"/>
          </a:xfrm>
          <a:prstGeom prst="rect">
            <a:avLst/>
          </a:prstGeom>
          <a:noFill/>
          <a:effectLst>
            <a:innerShdw blurRad="63500" dist="50800" dir="18900000">
              <a:srgbClr val="00FFCC">
                <a:alpha val="5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MOLIER, 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CZYLI JAN BAPTYSTA POQUELIN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000" dirty="0" smtClean="0">
                <a:blipFill>
                  <a:blip r:embed="rId2"/>
                  <a:tile tx="0" ty="0" sx="100000" sy="100000" flip="none" algn="tl"/>
                </a:blipFill>
              </a:rPr>
              <a:t>skąpiec</a:t>
            </a:r>
            <a:endParaRPr lang="pl-PL" sz="60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5061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654</TotalTime>
  <Words>994</Words>
  <Application>Microsoft Office PowerPoint</Application>
  <PresentationFormat>Pokaz na ekranie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Horyzont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MIDAS BOHATER MITOLOGICZNY</vt:lpstr>
      <vt:lpstr>Prezentacja programu PowerPoint</vt:lpstr>
      <vt:lpstr>SYN MARNOTRAWNY</vt:lpstr>
      <vt:lpstr>skąpiec</vt:lpstr>
      <vt:lpstr>Prezentacja programu PowerPoint</vt:lpstr>
      <vt:lpstr>HARPAGON – GŁÓWNY BOHATER DRAMATU</vt:lpstr>
      <vt:lpstr>Prezentacja programu PowerPoint</vt:lpstr>
      <vt:lpstr>Prezentacja programu PowerPoint</vt:lpstr>
      <vt:lpstr>Prezentacja programu PowerPoint</vt:lpstr>
      <vt:lpstr>Prezentacja programu PowerPoint</vt:lpstr>
      <vt:lpstr>Opowieść wigilijna  Charles Dickens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Jolanta</dc:creator>
  <cp:lastModifiedBy>Jolanta</cp:lastModifiedBy>
  <cp:revision>54</cp:revision>
  <dcterms:created xsi:type="dcterms:W3CDTF">2012-06-01T06:52:27Z</dcterms:created>
  <dcterms:modified xsi:type="dcterms:W3CDTF">2012-06-04T10:24:38Z</dcterms:modified>
</cp:coreProperties>
</file>