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5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E5ED3-98B0-4CDE-8D2F-1F2447B0C80B}" type="datetimeFigureOut">
              <a:rPr lang="pl-PL" smtClean="0"/>
              <a:pPr/>
              <a:t>2014-05-20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AB9248-4DEC-4370-BC71-BEE229D4D8F7}"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gewak@wp.pl</a:t>
            </a:r>
            <a:endParaRPr lang="pl-PL"/>
          </a:p>
        </p:txBody>
      </p:sp>
      <p:sp>
        <p:nvSpPr>
          <p:cNvPr id="4" name="Symbol zastępczy numeru slajdu 3"/>
          <p:cNvSpPr>
            <a:spLocks noGrp="1"/>
          </p:cNvSpPr>
          <p:nvPr>
            <p:ph type="sldNum" sz="quarter" idx="10"/>
          </p:nvPr>
        </p:nvSpPr>
        <p:spPr/>
        <p:txBody>
          <a:bodyPr/>
          <a:lstStyle/>
          <a:p>
            <a:fld id="{CEAB9248-4DEC-4370-BC71-BEE229D4D8F7}" type="slidenum">
              <a:rPr lang="pl-PL" smtClean="0"/>
              <a:pPr/>
              <a:t>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http://swinoujscie.zaplanujpobyt.pl/atrakcje</a:t>
            </a:r>
          </a:p>
          <a:p>
            <a:r>
              <a:rPr lang="pl-PL" dirty="0" smtClean="0"/>
              <a:t>Fajna </a:t>
            </a:r>
            <a:r>
              <a:rPr lang="pl-PL" dirty="0" err="1" smtClean="0"/>
              <a:t>stronka</a:t>
            </a:r>
            <a:endParaRPr lang="pl-PL" dirty="0" smtClean="0"/>
          </a:p>
          <a:p>
            <a:endParaRPr lang="pl-PL" dirty="0"/>
          </a:p>
        </p:txBody>
      </p:sp>
      <p:sp>
        <p:nvSpPr>
          <p:cNvPr id="4" name="Symbol zastępczy numeru slajdu 3"/>
          <p:cNvSpPr>
            <a:spLocks noGrp="1"/>
          </p:cNvSpPr>
          <p:nvPr>
            <p:ph type="sldNum" sz="quarter" idx="10"/>
          </p:nvPr>
        </p:nvSpPr>
        <p:spPr/>
        <p:txBody>
          <a:bodyPr/>
          <a:lstStyle/>
          <a:p>
            <a:fld id="{CEAB9248-4DEC-4370-BC71-BEE229D4D8F7}" type="slidenum">
              <a:rPr lang="pl-PL" smtClean="0"/>
              <a:pPr/>
              <a:t>25</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11</a:t>
            </a:r>
            <a:r>
              <a:rPr lang="pl-PL" baseline="0" dirty="0" smtClean="0"/>
              <a:t> luty</a:t>
            </a:r>
            <a:endParaRPr lang="pl-PL" dirty="0"/>
          </a:p>
        </p:txBody>
      </p:sp>
      <p:sp>
        <p:nvSpPr>
          <p:cNvPr id="4" name="Symbol zastępczy numeru slajdu 3"/>
          <p:cNvSpPr>
            <a:spLocks noGrp="1"/>
          </p:cNvSpPr>
          <p:nvPr>
            <p:ph type="sldNum" sz="quarter" idx="10"/>
          </p:nvPr>
        </p:nvSpPr>
        <p:spPr/>
        <p:txBody>
          <a:bodyPr/>
          <a:lstStyle/>
          <a:p>
            <a:fld id="{CEAB9248-4DEC-4370-BC71-BEE229D4D8F7}" type="slidenum">
              <a:rPr lang="pl-PL" smtClean="0"/>
              <a:pPr/>
              <a:t>29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90ECCB8C-856C-4858-8E95-4C9DE7363AA1}" type="datetimeFigureOut">
              <a:rPr lang="pl-PL" smtClean="0"/>
              <a:pPr/>
              <a:t>2014-05-20</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4253EE71-1B6D-46F9-833D-031A1ED406F2}" type="slidenum">
              <a:rPr lang="pl-PL" smtClean="0"/>
              <a:pPr/>
              <a:t>‹#›</a:t>
            </a:fld>
            <a:endParaRPr lang="pl-PL"/>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90ECCB8C-856C-4858-8E95-4C9DE7363AA1}" type="datetimeFigureOut">
              <a:rPr lang="pl-PL" smtClean="0"/>
              <a:pPr/>
              <a:t>2014-05-20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253EE71-1B6D-46F9-833D-031A1ED406F2}" type="slidenum">
              <a:rPr lang="pl-PL" smtClean="0"/>
              <a:pPr/>
              <a:t>‹#›</a:t>
            </a:fld>
            <a:endParaRPr lang="pl-PL"/>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90ECCB8C-856C-4858-8E95-4C9DE7363AA1}" type="datetimeFigureOut">
              <a:rPr lang="pl-PL" smtClean="0"/>
              <a:pPr/>
              <a:t>2014-05-20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253EE71-1B6D-46F9-833D-031A1ED406F2}" type="slidenum">
              <a:rPr lang="pl-PL" smtClean="0"/>
              <a:pPr/>
              <a:t>‹#›</a:t>
            </a:fld>
            <a:endParaRPr lang="pl-PL"/>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90ECCB8C-856C-4858-8E95-4C9DE7363AA1}" type="datetimeFigureOut">
              <a:rPr lang="pl-PL" smtClean="0"/>
              <a:pPr/>
              <a:t>2014-05-20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253EE71-1B6D-46F9-833D-031A1ED406F2}"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90ECCB8C-856C-4858-8E95-4C9DE7363AA1}" type="datetimeFigureOut">
              <a:rPr lang="pl-PL" smtClean="0"/>
              <a:pPr/>
              <a:t>2014-05-20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4253EE71-1B6D-46F9-833D-031A1ED406F2}"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90ECCB8C-856C-4858-8E95-4C9DE7363AA1}" type="datetimeFigureOut">
              <a:rPr lang="pl-PL" smtClean="0"/>
              <a:pPr/>
              <a:t>2014-05-20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4253EE71-1B6D-46F9-833D-031A1ED406F2}"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90ECCB8C-856C-4858-8E95-4C9DE7363AA1}" type="datetimeFigureOut">
              <a:rPr lang="pl-PL" smtClean="0"/>
              <a:pPr/>
              <a:t>2014-05-20</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4253EE71-1B6D-46F9-833D-031A1ED406F2}"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90ECCB8C-856C-4858-8E95-4C9DE7363AA1}" type="datetimeFigureOut">
              <a:rPr lang="pl-PL" smtClean="0"/>
              <a:pPr/>
              <a:t>2014-05-20</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4253EE71-1B6D-46F9-833D-031A1ED406F2}"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90ECCB8C-856C-4858-8E95-4C9DE7363AA1}" type="datetimeFigureOut">
              <a:rPr lang="pl-PL" smtClean="0"/>
              <a:pPr/>
              <a:t>2014-05-20</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4253EE71-1B6D-46F9-833D-031A1ED406F2}" type="slidenum">
              <a:rPr lang="pl-PL" smtClean="0"/>
              <a:pPr/>
              <a:t>‹#›</a:t>
            </a:fld>
            <a:endParaRPr lang="pl-PL"/>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90ECCB8C-856C-4858-8E95-4C9DE7363AA1}" type="datetimeFigureOut">
              <a:rPr lang="pl-PL" smtClean="0"/>
              <a:pPr/>
              <a:t>2014-05-20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4253EE71-1B6D-46F9-833D-031A1ED406F2}"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90ECCB8C-856C-4858-8E95-4C9DE7363AA1}" type="datetimeFigureOut">
              <a:rPr lang="pl-PL" smtClean="0"/>
              <a:pPr/>
              <a:t>2014-05-20</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4253EE71-1B6D-46F9-833D-031A1ED406F2}"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0ECCB8C-856C-4858-8E95-4C9DE7363AA1}" type="datetimeFigureOut">
              <a:rPr lang="pl-PL" smtClean="0"/>
              <a:pPr/>
              <a:t>2014-05-20</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253EE71-1B6D-46F9-833D-031A1ED406F2}"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6000" b="1" dirty="0" smtClean="0"/>
              <a:t>Rajd rowerowy</a:t>
            </a:r>
            <a:endParaRPr lang="pl-PL" sz="6000" b="1" dirty="0"/>
          </a:p>
        </p:txBody>
      </p:sp>
      <p:sp>
        <p:nvSpPr>
          <p:cNvPr id="3" name="Podtytuł 2"/>
          <p:cNvSpPr>
            <a:spLocks noGrp="1"/>
          </p:cNvSpPr>
          <p:nvPr>
            <p:ph type="subTitle" idx="1"/>
          </p:nvPr>
        </p:nvSpPr>
        <p:spPr/>
        <p:txBody>
          <a:bodyPr/>
          <a:lstStyle/>
          <a:p>
            <a:r>
              <a:rPr lang="pl-PL" dirty="0" smtClean="0"/>
              <a:t>Wzdłuż Morza Bałtyckiego</a:t>
            </a:r>
            <a:endParaRPr lang="pl-PL" dirty="0"/>
          </a:p>
        </p:txBody>
      </p:sp>
    </p:spTree>
    <p:custDataLst>
      <p:tags r:id="rId1"/>
    </p:custDataLst>
  </p:cSld>
  <p:clrMapOvr>
    <a:masterClrMapping/>
  </p:clrMapOvr>
  <p:transition advTm="918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1428736"/>
            <a:ext cx="9144000" cy="5262979"/>
          </a:xfrm>
          <a:prstGeom prst="rect">
            <a:avLst/>
          </a:prstGeom>
        </p:spPr>
        <p:txBody>
          <a:bodyPr wrap="square">
            <a:spAutoFit/>
          </a:bodyPr>
          <a:lstStyle/>
          <a:p>
            <a:r>
              <a:rPr lang="pl-PL" sz="1400" dirty="0" smtClean="0"/>
              <a:t>Świdny Las leży na najbardziej wysuniętym na południowy zachód skrawku wyspy Uznam. Mimo że bezpośrednio sąsiaduje z osiedlami Świnoujścia, a przez sam jego środek co dzień przejeżdżają tysiące turystów (szosą wylotową do przeprawy promowej "Karsibór), można tu znaleźć miejsca równie dzikie jak najbardziej niedostępne knieje Wolińskiego Parku Narodowego. Szlak rowerowy przecina cały Świdny Las, by dotrzeć </a:t>
            </a:r>
            <a:br>
              <a:rPr lang="pl-PL" sz="1400" dirty="0" smtClean="0"/>
            </a:br>
            <a:r>
              <a:rPr lang="pl-PL" sz="1400" dirty="0" smtClean="0"/>
              <a:t>na niezwykle malowniczo położony falochron Kanału Piastowskiego. Niestety, ze względu na bardzo piaszczysty dojazd do falochronu, ostatnie kilometry trasy nadają się tylko </a:t>
            </a:r>
            <a:br>
              <a:rPr lang="pl-PL" sz="1400" dirty="0" smtClean="0"/>
            </a:br>
            <a:r>
              <a:rPr lang="pl-PL" sz="1400" dirty="0" smtClean="0"/>
              <a:t>dla najwytrwalszych rowerzystów.</a:t>
            </a:r>
            <a:r>
              <a:rPr lang="pl-PL" sz="1400" b="1" dirty="0" smtClean="0"/>
              <a:t/>
            </a:r>
            <a:br>
              <a:rPr lang="pl-PL" sz="1400" b="1" dirty="0" smtClean="0"/>
            </a:br>
            <a:r>
              <a:rPr lang="pl-PL" sz="1400" b="1" dirty="0" smtClean="0"/>
              <a:t>NA SZLAKU</a:t>
            </a:r>
            <a:endParaRPr lang="pl-PL" sz="1400" dirty="0" smtClean="0"/>
          </a:p>
          <a:p>
            <a:r>
              <a:rPr lang="pl-PL" sz="1400" dirty="0" smtClean="0"/>
              <a:t>Ulica Grunwaldzka [0 km] – dawna szosa do Berlina otwarta w 1860r., wzdłuż której przebiegała linia kolejowa Świnoujście – Berlin (budynek dawnego dworca można nadal oglądać pod numerem 54 ulicy, a nasyp z kilkoma wiaduktami po niemieckiej stronie);</a:t>
            </a:r>
          </a:p>
          <a:p>
            <a:r>
              <a:rPr lang="pl-PL" sz="1400" dirty="0" smtClean="0"/>
              <a:t>Kanał Piastowski [6,3 km] – wybudowany w latach 1876 – 1888, w związku </a:t>
            </a:r>
            <a:br>
              <a:rPr lang="pl-PL" sz="1400" dirty="0" smtClean="0"/>
            </a:br>
            <a:r>
              <a:rPr lang="pl-PL" sz="1400" dirty="0" smtClean="0"/>
              <a:t>z rozbudową i rozwojem portu morskiego oraz w celu skrócenia żeglugi </a:t>
            </a:r>
            <a:br>
              <a:rPr lang="pl-PL" sz="1400" dirty="0" smtClean="0"/>
            </a:br>
            <a:r>
              <a:rPr lang="pl-PL" sz="1400" dirty="0" smtClean="0"/>
              <a:t>do Szczecina; w wyniku przekopania kanału odcięty został południowo-wschodni fragment wyspy Uznam, tworząc wyspę Karsibór; kanał ma 7,2 km długości i średnią głębokość toru wodnego 10,5 m;</a:t>
            </a:r>
          </a:p>
          <a:p>
            <a:r>
              <a:rPr lang="pl-PL" sz="1400" dirty="0" smtClean="0"/>
              <a:t>„Karsiborskie Paprocie” [9,2 km] - rezerwat o powierzchni niemal 38 ha, z bujnymi, sięgającymi ponad 2 metrów paprociowymi zaroślami, składającymi się głównie </a:t>
            </a:r>
            <a:br>
              <a:rPr lang="pl-PL" sz="1400" dirty="0" smtClean="0"/>
            </a:br>
            <a:r>
              <a:rPr lang="pl-PL" sz="1400" dirty="0" smtClean="0"/>
              <a:t>z długosza królewskiego (</a:t>
            </a:r>
            <a:r>
              <a:rPr lang="pl-PL" sz="1400" i="1" dirty="0" smtClean="0"/>
              <a:t>Osmunda regalis)</a:t>
            </a:r>
            <a:r>
              <a:rPr lang="pl-PL" sz="1400" dirty="0" smtClean="0"/>
              <a:t>, objętego ochroną - rezerwat to jedno </a:t>
            </a:r>
            <a:br>
              <a:rPr lang="pl-PL" sz="1400" dirty="0" smtClean="0"/>
            </a:br>
            <a:r>
              <a:rPr lang="pl-PL" sz="1400" dirty="0" smtClean="0"/>
              <a:t>z największych jego skupisk w naszym kraju;</a:t>
            </a:r>
          </a:p>
          <a:p>
            <a:r>
              <a:rPr lang="pl-PL" sz="1400" dirty="0" smtClean="0"/>
              <a:t>Falochron zachodni bramy torowej Kanału Piastowskiego [13,7 km] – rozbudowany w ramach pogłębiania toru wodnego kanału i wydłużony do 644 metrów; znaki nawigacyjne umieszczone na główkach falochronu zachodniego i wschodniego naprowadzają statki wchodzące i wychodzące z Kanału Piastowskiego na tor wodny.</a:t>
            </a:r>
            <a:endParaRPr lang="pl-PL" sz="1400" dirty="0"/>
          </a:p>
        </p:txBody>
      </p:sp>
      <p:sp>
        <p:nvSpPr>
          <p:cNvPr id="4" name="pole tekstowe 3"/>
          <p:cNvSpPr txBox="1"/>
          <p:nvPr/>
        </p:nvSpPr>
        <p:spPr>
          <a:xfrm>
            <a:off x="714348" y="214290"/>
            <a:ext cx="7358114" cy="646331"/>
          </a:xfrm>
          <a:prstGeom prst="rect">
            <a:avLst/>
          </a:prstGeom>
          <a:noFill/>
        </p:spPr>
        <p:txBody>
          <a:bodyPr wrap="square" rtlCol="0">
            <a:spAutoFit/>
          </a:bodyPr>
          <a:lstStyle/>
          <a:p>
            <a:pPr algn="ctr"/>
            <a:r>
              <a:rPr lang="pl-PL"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Świdny las</a:t>
            </a:r>
            <a:endParaRPr lang="pl-PL"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10471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1571612"/>
            <a:ext cx="9144000" cy="5047536"/>
          </a:xfrm>
          <a:prstGeom prst="rect">
            <a:avLst/>
          </a:prstGeom>
        </p:spPr>
        <p:txBody>
          <a:bodyPr wrap="square">
            <a:spAutoFit/>
          </a:bodyPr>
          <a:lstStyle/>
          <a:p>
            <a:endParaRPr lang="pl-PL" sz="1400" dirty="0" smtClean="0"/>
          </a:p>
          <a:p>
            <a:r>
              <a:rPr lang="pl-PL" sz="1400" dirty="0" smtClean="0"/>
              <a:t>Odcinek międzynarodowego szlaku rowerowego wokół Bałtyku łączący Świnoujście </a:t>
            </a:r>
            <a:br>
              <a:rPr lang="pl-PL" sz="1400" dirty="0" smtClean="0"/>
            </a:br>
            <a:r>
              <a:rPr lang="pl-PL" sz="1400" dirty="0" smtClean="0"/>
              <a:t>z nadmorskimi kurortami wyspy Wolin (m.in. Międzyzdrojami i Dziwnowem). Przebiega możliwie najbliżej morskiego brzegu, jednocześnie sprytnie omijając niebezpieczne, ruchliwe szosy. Jego leśne odcinki za miastem, ze względu na dość trudną nawierzchnię, wymagają pewnej zaprawy fizycznej.</a:t>
            </a:r>
            <a:r>
              <a:rPr lang="pl-PL" sz="1400" b="1" i="1" dirty="0" smtClean="0"/>
              <a:t> </a:t>
            </a:r>
            <a:r>
              <a:rPr lang="pl-PL" sz="1400" b="1" dirty="0" smtClean="0"/>
              <a:t/>
            </a:r>
            <a:br>
              <a:rPr lang="pl-PL" sz="1400" b="1" dirty="0" smtClean="0"/>
            </a:br>
            <a:r>
              <a:rPr lang="pl-PL" sz="1400" b="1" dirty="0" smtClean="0"/>
              <a:t>NA SZLAKU</a:t>
            </a:r>
            <a:endParaRPr lang="pl-PL" sz="1400" dirty="0" smtClean="0"/>
          </a:p>
          <a:p>
            <a:r>
              <a:rPr lang="pl-PL" sz="1400" dirty="0" smtClean="0"/>
              <a:t>Dzielnica Nadmorska [1,3 km] – zabytkowe obiekty ze zdobionymi elewacjami, kolumienkami, wieżyczkami i lodżiami, w eklektycznym stylu, charakteryzującym architekturę uzdrowiskową;</a:t>
            </a:r>
          </a:p>
          <a:p>
            <a:r>
              <a:rPr lang="pl-PL" sz="1400" dirty="0" smtClean="0"/>
              <a:t>Stawa „Młyny” [4,4 km] – znak nawigacyjny w kształcie wiatraka, postawiony </a:t>
            </a:r>
            <a:br>
              <a:rPr lang="pl-PL" sz="1400" dirty="0" smtClean="0"/>
            </a:br>
            <a:r>
              <a:rPr lang="pl-PL" sz="1400" dirty="0" smtClean="0"/>
              <a:t>w latach 1873-1874, na kamiennym falochronie zachodnim wychodzącym w morze; symbol Świnoujścia;</a:t>
            </a:r>
          </a:p>
          <a:p>
            <a:r>
              <a:rPr lang="pl-PL" sz="1400" dirty="0" smtClean="0"/>
              <a:t>Fort Zachodni [5,7 km] - wybudowany w latach 1843 – 1863; pierwotnie funkcjonował pod nazwą „Werk IV”, później jako „</a:t>
            </a:r>
            <a:r>
              <a:rPr lang="pl-PL" sz="1400" dirty="0" err="1" smtClean="0"/>
              <a:t>Batterie</a:t>
            </a:r>
            <a:r>
              <a:rPr lang="pl-PL" sz="1400" dirty="0" smtClean="0"/>
              <a:t> A”, „</a:t>
            </a:r>
            <a:r>
              <a:rPr lang="pl-PL" sz="1400" dirty="0" err="1" smtClean="0"/>
              <a:t>Westbatterie</a:t>
            </a:r>
            <a:r>
              <a:rPr lang="pl-PL" sz="1400" dirty="0" smtClean="0"/>
              <a:t>” </a:t>
            </a:r>
            <a:br>
              <a:rPr lang="pl-PL" sz="1400" dirty="0" smtClean="0"/>
            </a:br>
            <a:r>
              <a:rPr lang="pl-PL" sz="1400" dirty="0" smtClean="0"/>
              <a:t>i „</a:t>
            </a:r>
            <a:r>
              <a:rPr lang="pl-PL" sz="1400" dirty="0" err="1" smtClean="0"/>
              <a:t>Batterie</a:t>
            </a:r>
            <a:r>
              <a:rPr lang="pl-PL" sz="1400" dirty="0" smtClean="0"/>
              <a:t> Henningsen”; rozbudowywany i modernizowany przez kilkadziesiąt lat - </a:t>
            </a:r>
            <a:br>
              <a:rPr lang="pl-PL" sz="1400" dirty="0" smtClean="0"/>
            </a:br>
            <a:r>
              <a:rPr lang="pl-PL" sz="1400" dirty="0" smtClean="0"/>
              <a:t>z małej, parterowej reduty na planie kwadratu do otoczonego fosą wodną i wałami ziemnymi fortu redutowego; po wojnie do 1962r. stacjonowały na jego terenie wojska sowieckie; </a:t>
            </a:r>
            <a:r>
              <a:rPr lang="pl-PL" sz="1400" dirty="0" err="1" smtClean="0"/>
              <a:t>obecniew</a:t>
            </a:r>
            <a:r>
              <a:rPr lang="pl-PL" sz="1400" dirty="0" smtClean="0"/>
              <a:t> </a:t>
            </a:r>
            <a:r>
              <a:rPr lang="pl-PL" sz="1400" dirty="0" err="1" smtClean="0"/>
              <a:t>Forciefunkcjonuje</a:t>
            </a:r>
            <a:r>
              <a:rPr lang="pl-PL" sz="1400" dirty="0" smtClean="0"/>
              <a:t> muzeum historii twierdzy i skansen militarny;</a:t>
            </a:r>
          </a:p>
          <a:p>
            <a:r>
              <a:rPr lang="pl-PL" sz="1400" dirty="0" smtClean="0"/>
              <a:t>Fort Anioła [6,3 km] - wybudowany w latach 1854 – 1858; nazwa fortu, początkowo „Werk III”, wywodzi się od uderzającego podobieństwa do Zamku </a:t>
            </a:r>
            <a:br>
              <a:rPr lang="pl-PL" sz="1400" dirty="0" smtClean="0"/>
            </a:br>
            <a:r>
              <a:rPr lang="pl-PL" sz="1400" dirty="0" smtClean="0"/>
              <a:t>Św. Anioła (Mauzoleum Hadriana) w Rzymie, na którym wzorowany był projekt architektoniczny warowni; trójkondygnacyjna rotunda, zwieńczona tarasem i basztą obserwacyjną; </a:t>
            </a:r>
            <a:r>
              <a:rPr lang="pl-PL" sz="1400" b="1" dirty="0" smtClean="0"/>
              <a:t>obecnie w Forcie Anioła znajduje się wiele eksponatów związanych z jego historią, kawiarnia, galeria sztuki oraz wystawa biżuterii artystycznej;</a:t>
            </a:r>
            <a:endParaRPr lang="pl-PL" sz="1400" dirty="0" smtClean="0"/>
          </a:p>
        </p:txBody>
      </p:sp>
      <p:sp>
        <p:nvSpPr>
          <p:cNvPr id="5" name="pole tekstowe 4"/>
          <p:cNvSpPr txBox="1"/>
          <p:nvPr/>
        </p:nvSpPr>
        <p:spPr>
          <a:xfrm>
            <a:off x="428596" y="214290"/>
            <a:ext cx="8286808" cy="954107"/>
          </a:xfrm>
          <a:prstGeom prst="rect">
            <a:avLst/>
          </a:prstGeom>
          <a:noFill/>
        </p:spPr>
        <p:txBody>
          <a:bodyPr wrap="square" rtlCol="0">
            <a:spAutoFit/>
          </a:bodyPr>
          <a:lstStyle/>
          <a:p>
            <a:r>
              <a:rPr lang="pl-PL"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MIĘDZYNARODOWY NADMORSKI SZLAK ROWEROWY R-10 </a:t>
            </a:r>
            <a:endParaRPr lang="pl-PL"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116656">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357166"/>
            <a:ext cx="9144000" cy="4401205"/>
          </a:xfrm>
          <a:prstGeom prst="rect">
            <a:avLst/>
          </a:prstGeom>
        </p:spPr>
        <p:txBody>
          <a:bodyPr wrap="square">
            <a:spAutoFit/>
          </a:bodyPr>
          <a:lstStyle/>
          <a:p>
            <a:r>
              <a:rPr lang="pl-PL" sz="1400" dirty="0" smtClean="0"/>
              <a:t>Park Zdrojowy [6,4 km] – projektu autora m.in. Ogrodów </a:t>
            </a:r>
            <a:r>
              <a:rPr lang="pl-PL" sz="1400" dirty="0" err="1" smtClean="0"/>
              <a:t>Sanssouci</a:t>
            </a:r>
            <a:r>
              <a:rPr lang="pl-PL" sz="1400" dirty="0" smtClean="0"/>
              <a:t> w Poczdamie, królewskiego architekta ogrodów z Berlina - Petera J. Lenne; jeden </a:t>
            </a:r>
            <a:br>
              <a:rPr lang="pl-PL" sz="1400" dirty="0" smtClean="0"/>
            </a:br>
            <a:r>
              <a:rPr lang="pl-PL" sz="1400" dirty="0" smtClean="0"/>
              <a:t>z najznakomitszych parków uzdrowiskowych Europy - bogactwo roślinności, w tym cenny i oryginalny starodrzew oraz wiele unikalnych i chronionych roślin;</a:t>
            </a:r>
          </a:p>
          <a:p>
            <a:r>
              <a:rPr lang="pl-PL" sz="1400" dirty="0" smtClean="0"/>
              <a:t>Muzeum Rybołówstwa Morskiego [7,8 km] - dawny ratusz miejski, najstarszy budynek w mieście (projekt 1792r., budowa 1804 – 1806), obecnie siedziba Muzeum Rybołówstwa Morskiego; zbiory prezentujące historię rybołówstwa, dzieje miasta i regionu, stare przyrządy nawigacyjne, okazy fauny morskiej; wiele wystaw okolicznościowych;</a:t>
            </a:r>
          </a:p>
          <a:p>
            <a:r>
              <a:rPr lang="pl-PL" sz="1400" dirty="0" smtClean="0"/>
              <a:t>Fort Gerharda (Wschodni) [13,4 m] - najciekawszy i najstarszy zarazem obiekt fortyfikacyjny na wyspie Wolin, wybudowany w latach 1856-1863; jedyny zachowany fort pruski z dawnego wschodniego kompleksu warownego, powstały </a:t>
            </a:r>
            <a:br>
              <a:rPr lang="pl-PL" sz="1400" dirty="0" smtClean="0"/>
            </a:br>
            <a:r>
              <a:rPr lang="pl-PL" sz="1400" dirty="0" smtClean="0"/>
              <a:t>z połączenia „Baterii Wschodniej” i fortu „Werk II”; jego zadaniem była obrona wejścia do portu oraz prowadzenie walki z okrętami na morzu; obecnie na terenie fortu działa Muzeum Obrony Wybrzeża;</a:t>
            </a:r>
          </a:p>
          <a:p>
            <a:r>
              <a:rPr lang="pl-PL" sz="1400" dirty="0" smtClean="0"/>
              <a:t>Latarnia morska [13,6 km] - oddana do użytku w 1857r., najwyższa nad Bałtykiem – 68m wzniesienie światła, 64,8m wysokość od podstawy, jedna z najwyższych </a:t>
            </a:r>
            <a:br>
              <a:rPr lang="pl-PL" sz="1400" dirty="0" smtClean="0"/>
            </a:br>
            <a:r>
              <a:rPr lang="pl-PL" sz="1400" dirty="0" smtClean="0"/>
              <a:t>na świecie; 308 schodów na taras widokowy, wystawa </a:t>
            </a:r>
            <a:r>
              <a:rPr lang="pl-PL" sz="1400" dirty="0" err="1" smtClean="0"/>
              <a:t>latarnictwa</a:t>
            </a:r>
            <a:r>
              <a:rPr lang="pl-PL" sz="1400" dirty="0" smtClean="0"/>
              <a:t> i ratownictwa morskiego;</a:t>
            </a:r>
          </a:p>
          <a:p>
            <a:r>
              <a:rPr lang="pl-PL" sz="1400" dirty="0" smtClean="0"/>
              <a:t>Falochron wschodni [14,2 km] – zbudowany w latach 1818 – 1823, o długości przeszło 1400 metrów (najdłuższy falochron kamienny w Europie);</a:t>
            </a:r>
          </a:p>
          <a:p>
            <a:r>
              <a:rPr lang="pl-PL" sz="1400" dirty="0" smtClean="0"/>
              <a:t>„Dzwon” [22,6 km]  - betonowy bunkier wysokości ok 20 metrów; dawny bunkier centrali artyleryjskiej; obecnie wieża obserwacyjna Nadleśnictwa Międzyzdroje.</a:t>
            </a:r>
            <a:endParaRPr lang="pl-PL" sz="1400" dirty="0"/>
          </a:p>
        </p:txBody>
      </p:sp>
    </p:spTree>
    <p:custDataLst>
      <p:tags r:id="rId1"/>
    </p:custDataLst>
  </p:cSld>
  <p:clrMapOvr>
    <a:masterClrMapping/>
  </p:clrMapOvr>
  <p:transition advTm="84595">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571480"/>
            <a:ext cx="9144000" cy="6617196"/>
          </a:xfrm>
          <a:prstGeom prst="rect">
            <a:avLst/>
          </a:prstGeom>
        </p:spPr>
        <p:txBody>
          <a:bodyPr wrap="square">
            <a:spAutoFit/>
          </a:bodyPr>
          <a:lstStyle/>
          <a:p>
            <a:r>
              <a:rPr lang="pl-PL" sz="1400" dirty="0" smtClean="0"/>
              <a:t>Wyspa Karsibór to idealne miejsce dla wszystkich spragnionych odpoczynku od zgiełku miasta, szukających kontaktu z naturą. Szlak prowadzi przez rozległe pustkowia Karsiboru - trzcinowiska, łąki i lasy nad Kanałem Piastowskim, aż nowego wschodniego falochronu, wychodzącego na 430 m w głąb Zalewu Szczecińskiego. </a:t>
            </a:r>
            <a:br>
              <a:rPr lang="pl-PL" sz="1400" dirty="0" smtClean="0"/>
            </a:br>
            <a:r>
              <a:rPr lang="pl-PL" sz="1400" dirty="0" smtClean="0"/>
              <a:t>Początek trasy znajduje się w pobliżu wschodniego nabrzeża promów "Karsibór". </a:t>
            </a:r>
            <a:br>
              <a:rPr lang="pl-PL" sz="1400" dirty="0" smtClean="0"/>
            </a:br>
            <a:r>
              <a:rPr lang="pl-PL" sz="1400" dirty="0" smtClean="0"/>
              <a:t>Stąd na wyspę Karsibór dostaniemy się nowoczesnym mostem z wydzieloną drogą dla rowerów i pieszych.</a:t>
            </a:r>
            <a:r>
              <a:rPr lang="pl-PL" sz="1400" b="1" dirty="0" smtClean="0"/>
              <a:t/>
            </a:r>
            <a:br>
              <a:rPr lang="pl-PL" sz="1400" b="1" dirty="0" smtClean="0"/>
            </a:br>
            <a:r>
              <a:rPr lang="pl-PL" sz="1400" b="1" dirty="0" smtClean="0"/>
              <a:t>NA SZLAKU</a:t>
            </a:r>
          </a:p>
          <a:p>
            <a:r>
              <a:rPr lang="pl-PL" sz="1400" dirty="0" err="1" smtClean="0"/>
              <a:t>Oddanyw</a:t>
            </a:r>
            <a:r>
              <a:rPr lang="pl-PL" sz="1400" dirty="0" smtClean="0"/>
              <a:t> 2012 r.  nowy most o długości 420 m, </a:t>
            </a:r>
          </a:p>
          <a:p>
            <a:r>
              <a:rPr lang="pl-PL" sz="1400" dirty="0" smtClean="0"/>
              <a:t>Basen  </a:t>
            </a:r>
            <a:r>
              <a:rPr lang="pl-PL" sz="1400" dirty="0" err="1" smtClean="0"/>
              <a:t>U-Bootów</a:t>
            </a:r>
            <a:r>
              <a:rPr lang="pl-PL" sz="1400" dirty="0" smtClean="0"/>
              <a:t> [0,9 km] – wybudowany w 1944r., do końca II wojny światowej baza </a:t>
            </a:r>
            <a:r>
              <a:rPr lang="pl-PL" sz="1400" dirty="0" err="1" smtClean="0"/>
              <a:t>U-Bootów</a:t>
            </a:r>
            <a:r>
              <a:rPr lang="pl-PL" sz="1400" dirty="0" smtClean="0"/>
              <a:t> 4 szkolnej flotylli Krigsmarine;</a:t>
            </a:r>
          </a:p>
          <a:p>
            <a:r>
              <a:rPr lang="pl-PL" sz="1400" dirty="0" smtClean="0"/>
              <a:t>Falochron wschodni bramy torowej Kanału Piastowskiego [6,8 km] – rozbudowany w ramach pogłębiania toru wodnego kanału i wydłużony do 666 metrów; znaki nawigacyjne umieszczone na główkach falochronu zachodniego i wschodniego naprowadzają statki wchodzące i wychodzące z Kanału Piastowskiego na tor wodny;</a:t>
            </a:r>
          </a:p>
          <a:p>
            <a:r>
              <a:rPr lang="pl-PL" sz="1400" dirty="0" smtClean="0"/>
              <a:t>Kościół Najświętszej Marii Panny [16 km] – wybudowany w miejscu historycznej przeprawy przez Świnę do </a:t>
            </a:r>
            <a:r>
              <a:rPr lang="pl-PL" sz="1400" dirty="0" err="1" smtClean="0"/>
              <a:t>Przytoru</a:t>
            </a:r>
            <a:r>
              <a:rPr lang="pl-PL" sz="1400" dirty="0" smtClean="0"/>
              <a:t> (wyspa Wolin) na prastarym szlaku handlowym wokół Bałtyku; pierwotne założenie budynku pochodzi z XV lub XVI wieku; wewnątrz pod sklepieniem karawela “Kolumbia”, późnogotycki ołtarz, barokowa ambona oraz XVIII-wieczne ławy; w 1826r. kościółek przebudowano wg projektu jednego z najwybitniejszych pruskich architektów Karla F. </a:t>
            </a:r>
            <a:r>
              <a:rPr lang="pl-PL" sz="1400" dirty="0" err="1" smtClean="0"/>
              <a:t>Schinkla</a:t>
            </a:r>
            <a:r>
              <a:rPr lang="pl-PL" sz="1400" dirty="0" smtClean="0"/>
              <a:t>;</a:t>
            </a:r>
          </a:p>
          <a:p>
            <a:r>
              <a:rPr lang="pl-PL" sz="1400" dirty="0" err="1" smtClean="0"/>
              <a:t>Karsbiorska</a:t>
            </a:r>
            <a:r>
              <a:rPr lang="pl-PL" sz="1400" dirty="0" smtClean="0"/>
              <a:t> Kępa [17 km] – rezerwat ptaków o powierzchni 197,52 ha, położony </a:t>
            </a:r>
            <a:br>
              <a:rPr lang="pl-PL" sz="1400" dirty="0" smtClean="0"/>
            </a:br>
            <a:r>
              <a:rPr lang="pl-PL" sz="1400" dirty="0" smtClean="0"/>
              <a:t>na wyspie o tej samej nazwie, będącej częścią Delty Świny; ostoja ptaków o randze europejskiej, pod opieką Ogólnopolskiego Towarzystwa Ochrony Ptaków; symbolem rezerwatu i najważniejszym gatunkiem lęgowym jest wodniczka; na terenie rezerwatu wieża widokowa</a:t>
            </a:r>
          </a:p>
          <a:p>
            <a:r>
              <a:rPr lang="pl-PL" sz="1400" dirty="0" smtClean="0"/>
              <a:t>Cmentarz ewangelicki [18 km] – zachowany w dobrym stanie poniemiecki cmentarz, wpisany do rejestru zabytków;</a:t>
            </a:r>
          </a:p>
          <a:p>
            <a:r>
              <a:rPr lang="pl-PL" sz="1400" dirty="0" smtClean="0"/>
              <a:t>Pomnik lotników RAF [19,6] – miejsce pamięci siedmiu lotników Lancastera M.I, </a:t>
            </a:r>
            <a:br>
              <a:rPr lang="pl-PL" sz="1400" dirty="0" smtClean="0"/>
            </a:br>
            <a:r>
              <a:rPr lang="pl-PL" sz="1400" dirty="0" smtClean="0"/>
              <a:t>z legendarnego 617 szwadronu RAF „</a:t>
            </a:r>
            <a:r>
              <a:rPr lang="pl-PL" sz="1400" dirty="0" err="1" smtClean="0"/>
              <a:t>Dambusters</a:t>
            </a:r>
            <a:r>
              <a:rPr lang="pl-PL" sz="1400" dirty="0" smtClean="0"/>
              <a:t>”, zestrzelonych 16 kwietnia 1945 roku, w trakcie bombardowania pancernika „</a:t>
            </a:r>
            <a:r>
              <a:rPr lang="pl-PL" sz="1400" dirty="0" err="1" smtClean="0"/>
              <a:t>Lutzow</a:t>
            </a:r>
            <a:r>
              <a:rPr lang="pl-PL" sz="1400" dirty="0" smtClean="0"/>
              <a:t>”.</a:t>
            </a:r>
          </a:p>
          <a:p>
            <a:r>
              <a:rPr lang="pl-PL" dirty="0" smtClean="0"/>
              <a:t> </a:t>
            </a:r>
            <a:endParaRPr lang="pl-PL" dirty="0"/>
          </a:p>
        </p:txBody>
      </p:sp>
      <p:sp>
        <p:nvSpPr>
          <p:cNvPr id="4" name="pole tekstowe 3"/>
          <p:cNvSpPr txBox="1"/>
          <p:nvPr/>
        </p:nvSpPr>
        <p:spPr>
          <a:xfrm>
            <a:off x="571472" y="142852"/>
            <a:ext cx="8001056" cy="523220"/>
          </a:xfrm>
          <a:prstGeom prst="rect">
            <a:avLst/>
          </a:prstGeom>
          <a:noFill/>
        </p:spPr>
        <p:txBody>
          <a:bodyPr wrap="square" rtlCol="0">
            <a:spAutoFit/>
          </a:bodyPr>
          <a:lstStyle/>
          <a:p>
            <a:pPr algn="ctr"/>
            <a:r>
              <a:rPr lang="pl-PL"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Dookoła wyspy Karsibór</a:t>
            </a:r>
            <a:endParaRPr lang="pl-PL"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11937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42910" y="857232"/>
            <a:ext cx="7500974" cy="3539430"/>
          </a:xfrm>
          <a:prstGeom prst="rect">
            <a:avLst/>
          </a:prstGeom>
        </p:spPr>
        <p:txBody>
          <a:bodyPr wrap="square">
            <a:spAutoFit/>
          </a:bodyPr>
          <a:lstStyle/>
          <a:p>
            <a:r>
              <a:rPr lang="pl-PL" sz="1400" dirty="0" smtClean="0"/>
              <a:t>Szlak, zgodnie z nazwą, prowadzi brzegami Zalewu Szczecińskiego - od Świnoujścia </a:t>
            </a:r>
            <a:br>
              <a:rPr lang="pl-PL" sz="1400" dirty="0" smtClean="0"/>
            </a:br>
            <a:r>
              <a:rPr lang="pl-PL" sz="1400" dirty="0" smtClean="0"/>
              <a:t>aż po miasto Wolin. Szczególnie na ostatnim etapie, na wzgórzach południowo-wschodniego brzegu wyspy Wolin obfituje w przepiękne widoki. W przyszłości ma spiąć pętlą cały Zalew - zarówno jego polskie, jak i niemieckie brzegi. Ze względu na trudne odcinki - m.in. ruchliwymi szosami i pagórkami, polecamy go raczej wytrawniejszym rowerzystom.</a:t>
            </a:r>
            <a:r>
              <a:rPr lang="pl-PL" sz="1400" b="1" dirty="0" smtClean="0"/>
              <a:t/>
            </a:r>
            <a:br>
              <a:rPr lang="pl-PL" sz="1400" b="1" dirty="0" smtClean="0"/>
            </a:br>
            <a:r>
              <a:rPr lang="pl-PL" sz="1400" b="1" dirty="0" smtClean="0"/>
              <a:t>NA SZLAKU</a:t>
            </a:r>
            <a:endParaRPr lang="pl-PL" sz="1400" dirty="0" smtClean="0"/>
          </a:p>
          <a:p>
            <a:r>
              <a:rPr lang="pl-PL" sz="1400" dirty="0" smtClean="0"/>
              <a:t>Odcinek szlaku na trasie Świnoujście – Wolin i dalej wokół Zalewu; wiedzie wzdłuż </a:t>
            </a:r>
            <a:br>
              <a:rPr lang="pl-PL" sz="1400" dirty="0" smtClean="0"/>
            </a:br>
            <a:r>
              <a:rPr lang="pl-PL" sz="1400" dirty="0" smtClean="0"/>
              <a:t>ul. Wojska Polskiego, następnie ul. 11 Listopada i ul. </a:t>
            </a:r>
            <a:r>
              <a:rPr lang="pl-PL" sz="1400" dirty="0" err="1" smtClean="0"/>
              <a:t>Nowokarsiborską</a:t>
            </a:r>
            <a:r>
              <a:rPr lang="pl-PL" sz="1400" dirty="0" smtClean="0"/>
              <a:t> do przeprawy promowej na wyspę Wolin; po przeprawie promem „Karsibór” drogą krajową nr 93, a później szosą do </a:t>
            </a:r>
            <a:r>
              <a:rPr lang="pl-PL" sz="1400" dirty="0" err="1" smtClean="0"/>
              <a:t>Przytoru</a:t>
            </a:r>
            <a:r>
              <a:rPr lang="pl-PL" sz="1400" dirty="0" smtClean="0"/>
              <a:t>, stamtąd leśnym traktem przez lasy międzyzdrojskie </a:t>
            </a:r>
            <a:br>
              <a:rPr lang="pl-PL" sz="1400" dirty="0" smtClean="0"/>
            </a:br>
            <a:r>
              <a:rPr lang="pl-PL" sz="1400" dirty="0" smtClean="0"/>
              <a:t>w kierunku Lubina, Jeziorka Turkusowego do miasta Wolin;</a:t>
            </a:r>
          </a:p>
          <a:p>
            <a:r>
              <a:rPr lang="pl-PL" sz="1400" dirty="0" smtClean="0"/>
              <a:t>Przytór – razem z Karsiborem pełnił do XVII wieku rolę </a:t>
            </a:r>
            <a:r>
              <a:rPr lang="pl-PL" sz="1400" dirty="0" err="1" smtClean="0"/>
              <a:t>pra-Świnoujścia</a:t>
            </a:r>
            <a:r>
              <a:rPr lang="pl-PL" sz="1400" dirty="0" smtClean="0"/>
              <a:t>; </a:t>
            </a:r>
            <a:br>
              <a:rPr lang="pl-PL" sz="1400" dirty="0" smtClean="0"/>
            </a:br>
            <a:r>
              <a:rPr lang="pl-PL" sz="1400" dirty="0" smtClean="0"/>
              <a:t>tu znajdowała się najważniejsza przeprawa nadbałtyckiego szlaku handlowego; </a:t>
            </a:r>
            <a:br>
              <a:rPr lang="pl-PL" sz="1400" dirty="0" smtClean="0"/>
            </a:br>
            <a:r>
              <a:rPr lang="pl-PL" sz="1400" dirty="0" smtClean="0"/>
              <a:t>w czasie II wojny światowej znajdowała się tu duża hitlerowska bateria przeciwlotnicza; obecnie dzielnica mieszkaniowa.</a:t>
            </a:r>
            <a:endParaRPr lang="pl-PL" sz="1400" dirty="0"/>
          </a:p>
        </p:txBody>
      </p:sp>
      <p:sp>
        <p:nvSpPr>
          <p:cNvPr id="3" name="pole tekstowe 2"/>
          <p:cNvSpPr txBox="1"/>
          <p:nvPr/>
        </p:nvSpPr>
        <p:spPr>
          <a:xfrm>
            <a:off x="571472" y="214290"/>
            <a:ext cx="7715304" cy="523220"/>
          </a:xfrm>
          <a:prstGeom prst="rect">
            <a:avLst/>
          </a:prstGeom>
          <a:noFill/>
        </p:spPr>
        <p:txBody>
          <a:bodyPr wrap="square" rtlCol="0">
            <a:spAutoFit/>
          </a:bodyPr>
          <a:lstStyle/>
          <a:p>
            <a:pPr algn="ctr"/>
            <a:r>
              <a:rPr lang="pl-PL"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Dookoła zalewu Szczecińskiego</a:t>
            </a:r>
            <a:endParaRPr lang="pl-PL"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55781">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Dawny ratusz  miejski</a:t>
            </a:r>
            <a:endParaRPr lang="pl-PL" sz="3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Symbol zastępczy zawartości 3" descr="ratusz"/>
          <p:cNvPicPr>
            <a:picLocks noGrp="1" noChangeAspect="1"/>
          </p:cNvPicPr>
          <p:nvPr>
            <p:ph idx="1"/>
          </p:nvPr>
        </p:nvPicPr>
        <p:blipFill>
          <a:blip r:embed="rId3" cstate="print">
            <a:lum bright="10000" contrast="10000"/>
          </a:blip>
          <a:stretch>
            <a:fillRect/>
          </a:stretch>
        </p:blipFill>
        <p:spPr>
          <a:xfrm>
            <a:off x="1857356" y="1285860"/>
            <a:ext cx="5238776" cy="3929082"/>
          </a:xfrm>
          <a:prstGeom prst="rect">
            <a:avLst/>
          </a:prstGeom>
          <a:ln>
            <a:noFill/>
          </a:ln>
          <a:effectLst>
            <a:softEdge rad="112500"/>
          </a:effectLst>
        </p:spPr>
      </p:pic>
      <p:sp>
        <p:nvSpPr>
          <p:cNvPr id="5" name="pole tekstowe 4"/>
          <p:cNvSpPr txBox="1"/>
          <p:nvPr/>
        </p:nvSpPr>
        <p:spPr>
          <a:xfrm>
            <a:off x="357158" y="5214950"/>
            <a:ext cx="8786842" cy="1600438"/>
          </a:xfrm>
          <a:prstGeom prst="rect">
            <a:avLst/>
          </a:prstGeom>
          <a:noFill/>
        </p:spPr>
        <p:txBody>
          <a:bodyPr wrap="square" rtlCol="0">
            <a:spAutoFit/>
          </a:bodyPr>
          <a:lstStyle/>
          <a:p>
            <a:r>
              <a:rPr lang="pl-PL" sz="1400" b="1" dirty="0" smtClean="0"/>
              <a:t>Dawny ratusz w Świnoujściu</a:t>
            </a:r>
            <a:r>
              <a:rPr lang="pl-PL" sz="1400" dirty="0" smtClean="0"/>
              <a:t> – dawna siedziba władz miejskich Świnoujścia, w województwie zachodniopomorskim. Obecnie w budynku mieści się Muzeum Rybołówstwa Morskiego.</a:t>
            </a:r>
          </a:p>
          <a:p>
            <a:r>
              <a:rPr lang="pl-PL" sz="1400" dirty="0" smtClean="0"/>
              <a:t>Jest to jedna z najstarszych budowli w mieście. Powstała w latach 1805-1809. Do 1973 pełniła funkcję administracyjne. Posiada trzy kondygnacje. Dach budynku jest wysoki, naczółkowy. Na nim umieszczona jest sygnaturka z galeryjką. Przy wejściu do dawnego ratusza umieszczony jest herb Świnoujścia, przedstawiający Gryfa Pomorskiego z kotwicą. Na ścianie zabytku umieszczona jest tablica upamiętniająca powrót miasta do Polski.</a:t>
            </a:r>
            <a:endParaRPr lang="pl-PL" sz="1400" dirty="0"/>
          </a:p>
        </p:txBody>
      </p:sp>
    </p:spTree>
    <p:custDataLst>
      <p:tags r:id="rId1"/>
    </p:custDataLst>
  </p:cSld>
  <p:clrMapOvr>
    <a:masterClrMapping/>
  </p:clrMapOvr>
  <p:transition advTm="43453">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amond(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4572008"/>
            <a:ext cx="9144000" cy="215443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rPr>
              <a:t>Będąc w Świnoujściu musimy odwiedzić  pozostałości po kościele protestanckim pod wezwaniem Marcina Lutra. Kościół możne nie został mocno zniszczony przez działania wojenne jednak, po wojnie był opuszczony i dewastowany. Na początku lat 60 – tych kościół rozebrano pozostawiając jedynie wieżę. Po 2003 roku wieża trafiła w ręce prywatnego inwestora i od tamtego momentu zaczęło się jej „drugie życie”. Został otwarty taras widokowy, z którego rozpościera się przepiękny widok na panoramę Świnoujścia oraz okolice. Jednak by móc się rozkoszować tym pięknym widokiem trzeba się sporo namęczyć wieża ma bowiem 222 schody, które trzeba pokonać by znaleźć się na tarasie. Dla osób, które w trakcie wspinaczki czują, że muszą trochę odpocząć czekają ławeczki i krzesełka na każdym piętrze. Trud jest jednak wynagrodzony możliwością podziwiania pięknej panoramy. Kiedy znajdziemy się  z powrotem na dole możemy zejść do uroczej kawiarni znajdującej w wieży i podzielić wrażeniami związanymi ze wspinaczką. </a:t>
            </a:r>
            <a:endParaRPr kumimoji="0" lang="pl-PL" sz="4400" b="0" i="0" u="none" strike="noStrike" cap="none" normalizeH="0" baseline="0" dirty="0" smtClean="0">
              <a:ln>
                <a:noFill/>
              </a:ln>
              <a:solidFill>
                <a:schemeClr val="tx1"/>
              </a:solidFill>
              <a:effectLst/>
              <a:latin typeface="Arial" pitchFamily="34" charset="0"/>
            </a:endParaRPr>
          </a:p>
        </p:txBody>
      </p:sp>
      <p:pic>
        <p:nvPicPr>
          <p:cNvPr id="4" name="Obraz 3" descr="wieza.jpg"/>
          <p:cNvPicPr>
            <a:picLocks noChangeAspect="1"/>
          </p:cNvPicPr>
          <p:nvPr/>
        </p:nvPicPr>
        <p:blipFill>
          <a:blip r:embed="rId3" cstate="print">
            <a:lum bright="10000" contrast="20000"/>
          </a:blip>
          <a:stretch>
            <a:fillRect/>
          </a:stretch>
        </p:blipFill>
        <p:spPr>
          <a:xfrm>
            <a:off x="1857356" y="928670"/>
            <a:ext cx="5715000" cy="3619500"/>
          </a:xfrm>
          <a:prstGeom prst="rect">
            <a:avLst/>
          </a:prstGeom>
          <a:ln>
            <a:noFill/>
          </a:ln>
          <a:effectLst>
            <a:softEdge rad="112500"/>
          </a:effectLst>
        </p:spPr>
      </p:pic>
      <p:sp>
        <p:nvSpPr>
          <p:cNvPr id="5" name="pole tekstowe 4"/>
          <p:cNvSpPr txBox="1"/>
          <p:nvPr/>
        </p:nvSpPr>
        <p:spPr>
          <a:xfrm>
            <a:off x="214282" y="0"/>
            <a:ext cx="8929718" cy="584775"/>
          </a:xfrm>
          <a:prstGeom prst="rect">
            <a:avLst/>
          </a:prstGeom>
          <a:noFill/>
        </p:spPr>
        <p:txBody>
          <a:bodyPr wrap="square" rtlCol="0">
            <a:spAutoFit/>
          </a:bodyPr>
          <a:lstStyle/>
          <a:p>
            <a:pPr algn="ctr"/>
            <a:r>
              <a:rPr lang="pl-PL"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Wieża widokowa </a:t>
            </a:r>
            <a:endParaRPr lang="pl-PL"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61906">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diamond(in)">
                                      <p:cBhvr>
                                        <p:cTn id="1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2844" y="3857628"/>
            <a:ext cx="9001156" cy="2893100"/>
          </a:xfrm>
          <a:prstGeom prst="rect">
            <a:avLst/>
          </a:prstGeom>
        </p:spPr>
        <p:txBody>
          <a:bodyPr wrap="square">
            <a:spAutoFit/>
          </a:bodyPr>
          <a:lstStyle/>
          <a:p>
            <a:r>
              <a:rPr lang="pl-PL" sz="1400" dirty="0" smtClean="0"/>
              <a:t>Kto oglądając lub czytając przygodowe książki podróżnicze nie pragnął znaleźć się w latarni morskiej? W Świnoujściu jest to jak najbardziej możliwe, bowiem znajdująca się tu latarnia otwarta jest dla osób zwiedzających. W mieście znajduje się największa Latarnia Morska w Polsce, ale jest też jedną z najwyższych w Europie. Mimo, że technologia poszła do przodu i łatwiej jest się odnaleźć na morzu to latarnie dalej pełnią ważną rolę w marynistycznym świecie. Od kilku lat w Polsce obchodzone jest święto </a:t>
            </a:r>
            <a:r>
              <a:rPr lang="pl-PL" sz="1400" dirty="0" err="1" smtClean="0"/>
              <a:t>latarnictwa</a:t>
            </a:r>
            <a:r>
              <a:rPr lang="pl-PL" sz="1400" dirty="0" smtClean="0"/>
              <a:t>. Jeśli będziemy w Świnoujściu w trzecią niedzielę sierpnia będziemy mogli wziąć udział  w świecie latarni, wtedy bowiem na szczycie rozpala się bardzo wyraźne światło. Można wtedy poczuć tą niezwykłą atmosferę, która przywodzi na myśl najpiękniejsze książki. Te magiczne przeżycia zawdzięczamy Stowarzyszeniu Miłośników Latarń Morskich. Jeśli zapragniemy wejść na górę będziemy musieli się niemało natrudzić. Na szczyt 65 metrowej latarni prowadzi ponad 300 schodów. Jednak na samej górze odbierzemy nagrodę za swój trud gdyż będzie tam na nas czekał przecudowny widok bezkresnego morza, z którym nic nie może się równać.</a:t>
            </a:r>
            <a:endParaRPr lang="pl-PL" sz="1400" dirty="0"/>
          </a:p>
        </p:txBody>
      </p:sp>
      <p:pic>
        <p:nvPicPr>
          <p:cNvPr id="3" name="Obraz 2" descr="latarania.jpg"/>
          <p:cNvPicPr>
            <a:picLocks noChangeAspect="1"/>
          </p:cNvPicPr>
          <p:nvPr/>
        </p:nvPicPr>
        <p:blipFill>
          <a:blip r:embed="rId3" cstate="print">
            <a:lum bright="-10000" contrast="20000"/>
          </a:blip>
          <a:stretch>
            <a:fillRect/>
          </a:stretch>
        </p:blipFill>
        <p:spPr>
          <a:xfrm>
            <a:off x="1214414" y="714356"/>
            <a:ext cx="7072362" cy="3212329"/>
          </a:xfrm>
          <a:prstGeom prst="rect">
            <a:avLst/>
          </a:prstGeom>
          <a:ln>
            <a:noFill/>
          </a:ln>
          <a:effectLst>
            <a:softEdge rad="112500"/>
          </a:effectLst>
        </p:spPr>
      </p:pic>
      <p:sp>
        <p:nvSpPr>
          <p:cNvPr id="4" name="pole tekstowe 3"/>
          <p:cNvSpPr txBox="1"/>
          <p:nvPr/>
        </p:nvSpPr>
        <p:spPr>
          <a:xfrm>
            <a:off x="285720" y="0"/>
            <a:ext cx="8429684" cy="584775"/>
          </a:xfrm>
          <a:prstGeom prst="rect">
            <a:avLst/>
          </a:prstGeom>
          <a:noFill/>
        </p:spPr>
        <p:txBody>
          <a:bodyPr wrap="square" rtlCol="0">
            <a:spAutoFit/>
          </a:bodyPr>
          <a:lstStyle/>
          <a:p>
            <a:pPr algn="ctr"/>
            <a:r>
              <a:rPr lang="pl-PL"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Latarnia morska</a:t>
            </a:r>
            <a:endParaRPr lang="pl-PL"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6171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3"/>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4357694"/>
            <a:ext cx="9001156" cy="2246769"/>
          </a:xfrm>
          <a:prstGeom prst="rect">
            <a:avLst/>
          </a:prstGeom>
        </p:spPr>
        <p:txBody>
          <a:bodyPr wrap="square">
            <a:spAutoFit/>
          </a:bodyPr>
          <a:lstStyle/>
          <a:p>
            <a:r>
              <a:rPr lang="pl-PL" sz="1400" dirty="0" smtClean="0"/>
              <a:t>Jest to zabytkowy park znajdujący się na skraju wyspy Uznam. Powstanie Parku Zdrojowego datuje się na czas powstania Świnoujścia czyli rok 1765. Dawniej organizowano w nim sezony kąpielowe, obecnie już taka możliwość nie istnieje, ale dalej Park Zdrojowy przyciąga turystów. Może mieć na to wpływ jego piękno bowiem w XIX projekt parku opracował sam  Peter Joseph Lenne, słynny pruski architekt ogrodów. Sprowadził on półtora tysiąca sadzonek drzew i krzewów z różnych części Europy. Ponad sto drzew znajdujących się na jego terenie zasługuje na miano pomnika przyrody. Park Zdrojowy jest pięknie zagospodarowany, czyste alejki, ławeczki umieszczone przy drodze zachęcają do spacerów tak samo jak możliwość oglądania rzadko spotykanych okazów drzew i krzewów. W celu ułatwienia zwiedzania Parku stworzono specjalną ścieżkę, która nosi nazwę Odkryj Park Zdrojowy, chodząc nią zobaczymy najciekawsze miejsca tego ogromnego Parku.</a:t>
            </a:r>
            <a:endParaRPr lang="pl-PL" sz="1400" dirty="0"/>
          </a:p>
        </p:txBody>
      </p:sp>
      <p:pic>
        <p:nvPicPr>
          <p:cNvPr id="3" name="Obraz 2" descr="park zdrojowy.jpg"/>
          <p:cNvPicPr>
            <a:picLocks noChangeAspect="1"/>
          </p:cNvPicPr>
          <p:nvPr/>
        </p:nvPicPr>
        <p:blipFill>
          <a:blip r:embed="rId3" cstate="print">
            <a:lum bright="10000"/>
          </a:blip>
          <a:stretch>
            <a:fillRect/>
          </a:stretch>
        </p:blipFill>
        <p:spPr>
          <a:xfrm>
            <a:off x="1500166" y="785794"/>
            <a:ext cx="5715000" cy="3619500"/>
          </a:xfrm>
          <a:prstGeom prst="rect">
            <a:avLst/>
          </a:prstGeom>
          <a:ln>
            <a:noFill/>
          </a:ln>
          <a:effectLst>
            <a:softEdge rad="112500"/>
          </a:effectLst>
        </p:spPr>
      </p:pic>
      <p:sp>
        <p:nvSpPr>
          <p:cNvPr id="4" name="pole tekstowe 3"/>
          <p:cNvSpPr txBox="1"/>
          <p:nvPr/>
        </p:nvSpPr>
        <p:spPr>
          <a:xfrm>
            <a:off x="357158" y="0"/>
            <a:ext cx="8286808" cy="523220"/>
          </a:xfrm>
          <a:prstGeom prst="rect">
            <a:avLst/>
          </a:prstGeom>
          <a:noFill/>
        </p:spPr>
        <p:txBody>
          <a:bodyPr wrap="square" rtlCol="0">
            <a:spAutoFit/>
          </a:bodyPr>
          <a:lstStyle/>
          <a:p>
            <a:pPr algn="ctr"/>
            <a:r>
              <a:rPr lang="pl-PL"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PARK ZDROJOWY W ŚWINOUJŚCIU</a:t>
            </a:r>
            <a:endParaRPr lang="pl-PL"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6710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3"/>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4000504"/>
            <a:ext cx="9286908" cy="2677656"/>
          </a:xfrm>
          <a:prstGeom prst="rect">
            <a:avLst/>
          </a:prstGeom>
        </p:spPr>
        <p:txBody>
          <a:bodyPr wrap="square">
            <a:spAutoFit/>
          </a:bodyPr>
          <a:lstStyle/>
          <a:p>
            <a:r>
              <a:rPr lang="pl-PL" sz="1400" dirty="0" smtClean="0"/>
              <a:t>Jest to jedna z tych atrakcji, której nie sposób przegapić. Zaczynając od tego, że mieści się ono w najstarszym budynku w mieście do tego znajdują się tam bardzo ciekawie ekspozycje podzielone na trzy działy a mianowicie historyczny, przyrodniczy oraz morski. W  Muzeum Rybołówstwa Morskiego znajdziemy bogate zbiory związane z rybołówstwem, które od początku wiążą się z historia miasta. W dziale historycznym znajdziemy przedstawienie właśnie tej historii za pomocą zdjęć, przedmiotów codziennego użytku, dokumentów. Znajduje się tam bardzo bogata kolekcja związana z historią Świnoujścia. W muzeum znajdują się również eksponaty związane z nawigacją pochodzące z różnych czasów. Znajduje się tutaj również bogaty zbiór modeli statków i żaglowców. Trzecia ekspozycja przedstawia bogactwo fauny i flory w Bałtyku, jednak znajdziemy tam również okazy z klimatu umiarkowanego oraz tropikalnych mórz. W akwariach zobaczymy piranię, sumy rekinie będziemy mogli również podziwiać słodkowodne żółwie. Z racji tego, że Świnoujście leży tuż nad morzem nie może zabraknąć w muzeum ekspozycji związanej z bursztynem, skarbem Bałtyku.</a:t>
            </a:r>
            <a:endParaRPr lang="pl-PL" sz="1400" dirty="0"/>
          </a:p>
        </p:txBody>
      </p:sp>
      <p:pic>
        <p:nvPicPr>
          <p:cNvPr id="3" name="Obraz 2" descr="MUZEUM.jpg"/>
          <p:cNvPicPr>
            <a:picLocks noChangeAspect="1"/>
          </p:cNvPicPr>
          <p:nvPr/>
        </p:nvPicPr>
        <p:blipFill>
          <a:blip r:embed="rId3" cstate="print"/>
          <a:stretch>
            <a:fillRect/>
          </a:stretch>
        </p:blipFill>
        <p:spPr>
          <a:xfrm>
            <a:off x="1285852" y="928670"/>
            <a:ext cx="6929486" cy="3167085"/>
          </a:xfrm>
          <a:prstGeom prst="rect">
            <a:avLst/>
          </a:prstGeom>
          <a:ln>
            <a:noFill/>
          </a:ln>
          <a:effectLst>
            <a:softEdge rad="112500"/>
          </a:effectLst>
        </p:spPr>
      </p:pic>
      <p:sp>
        <p:nvSpPr>
          <p:cNvPr id="4" name="pole tekstowe 3"/>
          <p:cNvSpPr txBox="1"/>
          <p:nvPr/>
        </p:nvSpPr>
        <p:spPr>
          <a:xfrm>
            <a:off x="0" y="0"/>
            <a:ext cx="8786842" cy="461665"/>
          </a:xfrm>
          <a:prstGeom prst="rect">
            <a:avLst/>
          </a:prstGeom>
          <a:noFill/>
        </p:spPr>
        <p:txBody>
          <a:bodyPr wrap="square" rtlCol="0">
            <a:spAutoFit/>
          </a:bodyPr>
          <a:lstStyle/>
          <a:p>
            <a:pPr algn="ctr"/>
            <a:r>
              <a:rPr lang="pl-PL"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MUZEUM RYBOŁÓWSTWA MORSKIEGO W ŚWINOUJŚCIU</a:t>
            </a:r>
            <a:endParaRPr lang="pl-PL"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65516">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3"/>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morze.jpeg"/>
          <p:cNvPicPr>
            <a:picLocks noGrp="1" noChangeAspect="1"/>
          </p:cNvPicPr>
          <p:nvPr>
            <p:ph idx="1"/>
          </p:nvPr>
        </p:nvPicPr>
        <p:blipFill>
          <a:blip r:embed="rId3" cstate="print">
            <a:lum bright="-10000" contrast="30000"/>
          </a:blip>
          <a:stretch>
            <a:fillRect/>
          </a:stretch>
        </p:blipFill>
        <p:spPr>
          <a:xfrm>
            <a:off x="2357422" y="1643050"/>
            <a:ext cx="4929222" cy="3692159"/>
          </a:xfrm>
          <a:prstGeom prst="rect">
            <a:avLst/>
          </a:prstGeom>
          <a:ln>
            <a:noFill/>
          </a:ln>
          <a:effectLst>
            <a:softEdge rad="112500"/>
          </a:effectLst>
        </p:spPr>
      </p:pic>
      <p:sp>
        <p:nvSpPr>
          <p:cNvPr id="3" name="Tytuł 2"/>
          <p:cNvSpPr>
            <a:spLocks noGrp="1"/>
          </p:cNvSpPr>
          <p:nvPr>
            <p:ph type="title"/>
          </p:nvPr>
        </p:nvSpPr>
        <p:spPr/>
        <p:txBody>
          <a:bodyPr/>
          <a:lstStyle/>
          <a:p>
            <a:pPr algn="ctr"/>
            <a:r>
              <a:rPr lang="pl-PL" dirty="0" smtClean="0"/>
              <a:t>Morze Bałtyckie</a:t>
            </a:r>
            <a:endParaRPr lang="pl-PL" dirty="0"/>
          </a:p>
        </p:txBody>
      </p:sp>
    </p:spTree>
    <p:custDataLst>
      <p:tags r:id="rId1"/>
    </p:custDataLst>
  </p:cSld>
  <p:clrMapOvr>
    <a:masterClrMapping/>
  </p:clrMapOvr>
  <p:transition advTm="909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3200" dirty="0" smtClean="0"/>
              <a:t>MIEJSCA ,KTÓRE MOŻNA ZWIEDZIĆ DODATKOWO</a:t>
            </a:r>
            <a:endParaRPr lang="pl-PL" sz="3200" dirty="0"/>
          </a:p>
        </p:txBody>
      </p:sp>
      <p:pic>
        <p:nvPicPr>
          <p:cNvPr id="4" name="Symbol zastępczy zawartości 3" descr="szlakie rowerowe.jpg"/>
          <p:cNvPicPr>
            <a:picLocks noGrp="1" noChangeAspect="1"/>
          </p:cNvPicPr>
          <p:nvPr>
            <p:ph idx="1"/>
          </p:nvPr>
        </p:nvPicPr>
        <p:blipFill>
          <a:blip r:embed="rId3" cstate="print">
            <a:lum bright="10000" contrast="10000"/>
          </a:blip>
          <a:stretch>
            <a:fillRect/>
          </a:stretch>
        </p:blipFill>
        <p:spPr>
          <a:xfrm>
            <a:off x="1554692" y="1481138"/>
            <a:ext cx="6034616" cy="4525962"/>
          </a:xfrm>
          <a:prstGeom prst="rect">
            <a:avLst/>
          </a:prstGeom>
          <a:ln>
            <a:noFill/>
          </a:ln>
          <a:effectLst>
            <a:softEdge rad="112500"/>
          </a:effectLst>
        </p:spPr>
      </p:pic>
    </p:spTree>
    <p:custDataLst>
      <p:tags r:id="rId1"/>
    </p:custDataLst>
  </p:cSld>
  <p:clrMapOvr>
    <a:masterClrMapping/>
  </p:clrMapOvr>
  <p:transition advTm="9235">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mph" presetSubtype="2" fill="hold" nodeType="clickEffect">
                                  <p:stCondLst>
                                    <p:cond delay="0"/>
                                  </p:stCondLst>
                                  <p:childTnLst>
                                    <p:anim to="1.5" calcmode="lin" valueType="num">
                                      <p:cBhvr override="childStyle">
                                        <p:cTn id="11" dur="20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promenada.jpg"/>
          <p:cNvPicPr>
            <a:picLocks noGrp="1" noChangeAspect="1"/>
          </p:cNvPicPr>
          <p:nvPr>
            <p:ph idx="1"/>
          </p:nvPr>
        </p:nvPicPr>
        <p:blipFill>
          <a:blip r:embed="rId3" cstate="print">
            <a:lum bright="-10000" contrast="10000"/>
          </a:blip>
          <a:stretch>
            <a:fillRect/>
          </a:stretch>
        </p:blipFill>
        <p:spPr>
          <a:xfrm>
            <a:off x="1714480" y="1071546"/>
            <a:ext cx="5715000" cy="3619500"/>
          </a:xfrm>
          <a:prstGeom prst="rect">
            <a:avLst/>
          </a:prstGeom>
          <a:ln>
            <a:noFill/>
          </a:ln>
          <a:effectLst>
            <a:softEdge rad="112500"/>
          </a:effectLst>
        </p:spPr>
      </p:pic>
      <p:sp>
        <p:nvSpPr>
          <p:cNvPr id="3" name="Tytuł 2"/>
          <p:cNvSpPr>
            <a:spLocks noGrp="1"/>
          </p:cNvSpPr>
          <p:nvPr>
            <p:ph type="title"/>
          </p:nvPr>
        </p:nvSpPr>
        <p:spPr/>
        <p:txBody>
          <a:bodyPr/>
          <a:lstStyle/>
          <a:p>
            <a:pPr algn="ctr"/>
            <a:r>
              <a:rPr lang="pl-PL"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Promenada</a:t>
            </a:r>
            <a:endParaRPr lang="pl-PL"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ole tekstowe 4"/>
          <p:cNvSpPr txBox="1"/>
          <p:nvPr/>
        </p:nvSpPr>
        <p:spPr>
          <a:xfrm>
            <a:off x="0" y="4734342"/>
            <a:ext cx="9286908" cy="2123658"/>
          </a:xfrm>
          <a:prstGeom prst="rect">
            <a:avLst/>
          </a:prstGeom>
          <a:noFill/>
        </p:spPr>
        <p:txBody>
          <a:bodyPr wrap="square" rtlCol="0">
            <a:spAutoFit/>
          </a:bodyPr>
          <a:lstStyle/>
          <a:p>
            <a:r>
              <a:rPr lang="pl-PL" sz="1200" dirty="0" smtClean="0"/>
              <a:t>Odwiedzając Świnoujście trzeba znaleźć trochę czasu na spokojny spacer promenadą czyli przedwojennym bulwarem spacerowym. Świnoujście jest jednym z niewielu nadmorskich miasteczek, które mogą turystom i mieszkańcom zaoferować spacer promenadą. Spacerując promenadą możemy skorzystać z wielu atrakcji oferowanych w tym miejscu. Częste występy artystów umilają przechadzkę,  kiedy zgłodniejemy, możemy skorzystać z oferty jednej z wielu restauracji lub kawiarni. Odrestaurowanie promenady to jedna z najdroższych inwestycji miasta, ale całkowicie się opłaciła, bowiem wygląda ona teraz cudownie, bowiem przypomina przechodniom o swojej przedwojennej, bulwarowej historii. Znajduje się tam również osławiona muszla koncertowa. W wakacje promenada wraz z muszlą stanowią centrum kulturalne Świnoujścia. Jednak to nie wszystkie atrakcje, nocą fontanny są podświetlane co wygląda po prostu bajecznie. Dla dzieci jest to niesamowita frajda patrzeć na taką kolorową wodę, dla dorosłych jest to magiczna sceneria na romantyczny spacer. Dodatkową atrakcją są usytuowane blisko promenady nowoczesne apartament owce, które przyciągną wzrok każdego turysty.</a:t>
            </a:r>
            <a:endParaRPr lang="pl-PL" sz="1200" dirty="0"/>
          </a:p>
        </p:txBody>
      </p:sp>
    </p:spTree>
    <p:custDataLst>
      <p:tags r:id="rId1"/>
    </p:custDataLst>
  </p:cSld>
  <p:clrMapOvr>
    <a:masterClrMapping/>
  </p:clrMapOvr>
  <p:transition advTm="7811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rezerwad.jpg"/>
          <p:cNvPicPr>
            <a:picLocks noGrp="1" noChangeAspect="1"/>
          </p:cNvPicPr>
          <p:nvPr>
            <p:ph idx="1"/>
          </p:nvPr>
        </p:nvPicPr>
        <p:blipFill>
          <a:blip r:embed="rId3" cstate="print">
            <a:lum bright="-10000" contrast="20000"/>
          </a:blip>
          <a:stretch>
            <a:fillRect/>
          </a:stretch>
        </p:blipFill>
        <p:spPr>
          <a:xfrm>
            <a:off x="1785918" y="1357298"/>
            <a:ext cx="5715000" cy="3619500"/>
          </a:xfrm>
          <a:prstGeom prst="rect">
            <a:avLst/>
          </a:prstGeom>
          <a:ln>
            <a:noFill/>
          </a:ln>
          <a:effectLst>
            <a:softEdge rad="112500"/>
          </a:effectLst>
        </p:spPr>
      </p:pic>
      <p:sp>
        <p:nvSpPr>
          <p:cNvPr id="3" name="Tytuł 2"/>
          <p:cNvSpPr>
            <a:spLocks noGrp="1"/>
          </p:cNvSpPr>
          <p:nvPr>
            <p:ph type="title"/>
          </p:nvPr>
        </p:nvSpPr>
        <p:spPr/>
        <p:txBody>
          <a:bodyPr>
            <a:normAutofit fontScale="90000"/>
          </a:bodyPr>
          <a:lstStyle/>
          <a:p>
            <a:pPr algn="ctr"/>
            <a:r>
              <a:rPr lang="pl-PL"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Unikalny Rezerwat Karsiborska Kępa</a:t>
            </a:r>
            <a:r>
              <a:rPr lang="pl-PL" dirty="0" smtClean="0"/>
              <a:t/>
            </a:r>
            <a:br>
              <a:rPr lang="pl-PL" dirty="0" smtClean="0"/>
            </a:br>
            <a:endParaRPr lang="pl-PL" dirty="0"/>
          </a:p>
        </p:txBody>
      </p:sp>
      <p:sp>
        <p:nvSpPr>
          <p:cNvPr id="5" name="pole tekstowe 4"/>
          <p:cNvSpPr txBox="1"/>
          <p:nvPr/>
        </p:nvSpPr>
        <p:spPr>
          <a:xfrm>
            <a:off x="0" y="4857760"/>
            <a:ext cx="9144000" cy="2092881"/>
          </a:xfrm>
          <a:prstGeom prst="rect">
            <a:avLst/>
          </a:prstGeom>
          <a:noFill/>
        </p:spPr>
        <p:txBody>
          <a:bodyPr wrap="square" rtlCol="0">
            <a:spAutoFit/>
          </a:bodyPr>
          <a:lstStyle/>
          <a:p>
            <a:r>
              <a:rPr lang="pl-PL" sz="1300" dirty="0" smtClean="0"/>
              <a:t>Jest to z pewnością niezwykłe miejsce, bowiem znajduje się pod ochroną Ogólnopolskiego Towarzystwa Ochrony Ptaków jednak nie na podstawie przepisów prawa. Rezerwat ten powołany został przez organizację pozarządową. Stało się tak bowiem na jego terenie znajduje się bardzo zróżnicowana fauna. Można tutaj spotkać ptaki siewkowate a także wodniczki, które występują tylko w trzech miejscach w Europie. Jednak nie są to jedyne rzadkie ptaki jakie można spotkać w rezerwacie, dopatrzymy się tutaj jeszcze: kani rdzawej, bielika, błotniaka łąkowego, derkacza czy batalionu. Wszystkim tym ptakom grozi wyginięcie. Liczy się,  że można tu spotkać  140 gatunków rzadkich ptaków. Również roślinność zasługuje na uwagę, znaleźć tu można unikatową roślinność solniskowa. Wybierając się do rezerwatu warto zabrać ze sobą lornetkę by móc z większej odległości podziwiać te rzadko spotykane ptaki. Jeśli ktoś jest z zamiłowania ornitologiem wyjście do rezerwatu z pewnością będzie cudownym przeżyciem.</a:t>
            </a:r>
            <a:endParaRPr lang="pl-PL" sz="1300" dirty="0"/>
          </a:p>
        </p:txBody>
      </p:sp>
    </p:spTree>
    <p:custDataLst>
      <p:tags r:id="rId1"/>
    </p:custDataLst>
  </p:cSld>
  <p:clrMapOvr>
    <a:masterClrMapping/>
  </p:clrMapOvr>
  <p:transition advTm="66563">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os.jpg"/>
          <p:cNvPicPr>
            <a:picLocks noGrp="1" noChangeAspect="1"/>
          </p:cNvPicPr>
          <p:nvPr>
            <p:ph idx="1"/>
          </p:nvPr>
        </p:nvPicPr>
        <p:blipFill>
          <a:blip r:embed="rId3" cstate="print"/>
          <a:stretch>
            <a:fillRect/>
          </a:stretch>
        </p:blipFill>
        <p:spPr>
          <a:xfrm>
            <a:off x="1500166" y="1428736"/>
            <a:ext cx="5715000" cy="3619500"/>
          </a:xfrm>
        </p:spPr>
      </p:pic>
      <p:sp>
        <p:nvSpPr>
          <p:cNvPr id="3" name="Tytuł 2"/>
          <p:cNvSpPr>
            <a:spLocks noGrp="1"/>
          </p:cNvSpPr>
          <p:nvPr>
            <p:ph type="title"/>
          </p:nvPr>
        </p:nvSpPr>
        <p:spPr/>
        <p:txBody>
          <a:bodyPr/>
          <a:lstStyle/>
          <a:p>
            <a:pPr algn="ctr"/>
            <a:r>
              <a:rPr lang="pl-PL"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Kościół Stella </a:t>
            </a:r>
            <a:r>
              <a:rPr lang="pl-PL" sz="4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Maris</a:t>
            </a:r>
            <a:endParaRPr lang="pl-PL"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ole tekstowe 4"/>
          <p:cNvSpPr txBox="1"/>
          <p:nvPr/>
        </p:nvSpPr>
        <p:spPr>
          <a:xfrm>
            <a:off x="0" y="4995952"/>
            <a:ext cx="9144000" cy="2185214"/>
          </a:xfrm>
          <a:prstGeom prst="rect">
            <a:avLst/>
          </a:prstGeom>
          <a:noFill/>
        </p:spPr>
        <p:txBody>
          <a:bodyPr wrap="square" rtlCol="0">
            <a:spAutoFit/>
          </a:bodyPr>
          <a:lstStyle/>
          <a:p>
            <a:r>
              <a:rPr lang="pl-PL" sz="1200" dirty="0" smtClean="0"/>
              <a:t>Kościół Stella </a:t>
            </a:r>
            <a:r>
              <a:rPr lang="pl-PL" sz="1200" dirty="0" err="1" smtClean="0"/>
              <a:t>Maris</a:t>
            </a:r>
            <a:r>
              <a:rPr lang="pl-PL" sz="1200" dirty="0" smtClean="0"/>
              <a:t> znajduje się na wyspie Uznam. Każdy kto przyjeżdża do Świnoujścia powinien pójść właśnie w to miejsce. Wchodząc do kościoła wita nas napis </a:t>
            </a:r>
            <a:r>
              <a:rPr lang="pl-PL" sz="1200" dirty="0" err="1" smtClean="0"/>
              <a:t>Ave</a:t>
            </a:r>
            <a:r>
              <a:rPr lang="pl-PL" sz="1200" dirty="0" smtClean="0"/>
              <a:t> </a:t>
            </a:r>
            <a:r>
              <a:rPr lang="pl-PL" sz="1200" dirty="0" err="1" smtClean="0"/>
              <a:t>Maris</a:t>
            </a:r>
            <a:r>
              <a:rPr lang="pl-PL" sz="1200" dirty="0" smtClean="0"/>
              <a:t> Stella. Zaraz obok niego znajduje się wspaniała mozaika na której widnieje Matka Boska z Dzieciątkiem w łodzi, która jest sterowana przez anioły. Mimo, że kościół na pierwszy rzut oka nie jest przesadnie zachwycający bowiem kiedy go budowano przeliczono się co do możliwości finansowych i w trakcie budowy trzeba było zmienić koncepcję. Poza tym hełm kościoła został uszkodzony w drugiej połowie lat sześćdziesiątych. Wewnątrz znajduje się za niezwykła Droga Krzyżowa, która z pewnością jest warta uwagi. Malowana jest ona na blasze co nie jest raczej zbyt popularną metodą. W środku znajduje się również niespotykana ambona z malowanymi wizerunkami dwunastu Ewangelistów. Jeśli ktoś postanowi zostać chwilę dłużej w kościele i poczekać na nabożeństwo z całą pewnością się nie zawiedzie, będzie miał bowiem okazję posłuchać 8 – głosowych organów, które pochodzą 1903 roku.</a:t>
            </a:r>
          </a:p>
          <a:p>
            <a:endParaRPr lang="pl-PL" sz="1600" dirty="0"/>
          </a:p>
        </p:txBody>
      </p:sp>
    </p:spTree>
    <p:custDataLst>
      <p:tags r:id="rId1"/>
    </p:custDataLst>
  </p:cSld>
  <p:clrMapOvr>
    <a:masterClrMapping/>
  </p:clrMapOvr>
  <p:transition advTm="87766">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frort.jpg"/>
          <p:cNvPicPr>
            <a:picLocks noGrp="1" noChangeAspect="1"/>
          </p:cNvPicPr>
          <p:nvPr>
            <p:ph idx="1"/>
          </p:nvPr>
        </p:nvPicPr>
        <p:blipFill>
          <a:blip r:embed="rId3" cstate="print">
            <a:lum bright="10000" contrast="20000"/>
          </a:blip>
          <a:stretch>
            <a:fillRect/>
          </a:stretch>
        </p:blipFill>
        <p:spPr>
          <a:xfrm>
            <a:off x="1785918" y="928670"/>
            <a:ext cx="5715000" cy="3619500"/>
          </a:xfrm>
          <a:prstGeom prst="rect">
            <a:avLst/>
          </a:prstGeom>
          <a:ln>
            <a:noFill/>
          </a:ln>
          <a:effectLst>
            <a:softEdge rad="112500"/>
          </a:effectLst>
        </p:spPr>
      </p:pic>
      <p:sp>
        <p:nvSpPr>
          <p:cNvPr id="3" name="Tytuł 2"/>
          <p:cNvSpPr>
            <a:spLocks noGrp="1"/>
          </p:cNvSpPr>
          <p:nvPr>
            <p:ph type="title"/>
          </p:nvPr>
        </p:nvSpPr>
        <p:spPr>
          <a:xfrm>
            <a:off x="500034" y="0"/>
            <a:ext cx="8229600" cy="1143000"/>
          </a:xfrm>
        </p:spPr>
        <p:txBody>
          <a:bodyPr/>
          <a:lstStyle/>
          <a:p>
            <a:pPr algn="ctr"/>
            <a:r>
              <a:rPr lang="pl-PL"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Fort Gerharda</a:t>
            </a:r>
            <a:endParaRPr lang="pl-PL"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rostokąt 4"/>
          <p:cNvSpPr/>
          <p:nvPr/>
        </p:nvSpPr>
        <p:spPr>
          <a:xfrm>
            <a:off x="0" y="4643446"/>
            <a:ext cx="9144000" cy="2123658"/>
          </a:xfrm>
          <a:prstGeom prst="rect">
            <a:avLst/>
          </a:prstGeom>
        </p:spPr>
        <p:txBody>
          <a:bodyPr wrap="square">
            <a:spAutoFit/>
          </a:bodyPr>
          <a:lstStyle/>
          <a:p>
            <a:r>
              <a:rPr lang="pl-PL" sz="1200" dirty="0" smtClean="0"/>
              <a:t>Fort Gerharda zwany inaczej Wschodnim jest jednym z najlepiej zachowanych fortów w Europie. Wchodzi on w skład czterech podstawowych budowli, które tworzą Twierdzę Morska Świnoujście. Jest to miejsce niezwykłe dla wszystkich historyków szczególnie historii wojskowości. Miejsce jest warte obejrzenia gdyż możemy tam obcować z żywa historią. Organizowane są tam różne ciekawe imprezy mające na celu przybliżenie historii odwiedzającym. Jest to zorganizowane w bardzo interesujący sposób, który na pewno zachęci dzieci do odwiedzenia fortu. Można się przebrać w strój żołnierza pruskiego. Wszystko dzieje się w atmosferze przyspieszonego szkolenia wojskowego w czasie którego możemy poczuć na własnej skórze czym była służba wojskowa. Turyści prowadzeni są przez pruskiego żołnierza, który opowie o historii fortu jednoczesnej sprawdzając czy kandydat nadaje się na żołnierza. Świetna zabawa połączona z lekcją historii to patent na mile spędzone popołudnie. Dodatkowo od 2013 roku można również oglądać schrony w skład których wchodzą: schrony maszynowni, stanowiska osłonowego oraz koszarowo – bojowego. Wszystko to tworzy nowy oddział fortu – Baterię plot Przytór.</a:t>
            </a:r>
            <a:endParaRPr lang="pl-PL" sz="1200" dirty="0"/>
          </a:p>
        </p:txBody>
      </p:sp>
    </p:spTree>
    <p:custDataLst>
      <p:tags r:id="rId1"/>
    </p:custDataLst>
  </p:cSld>
  <p:clrMapOvr>
    <a:masterClrMapping/>
  </p:clrMapOvr>
  <p:transition advTm="71202">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naiajo.jpg"/>
          <p:cNvPicPr>
            <a:picLocks noGrp="1" noChangeAspect="1"/>
          </p:cNvPicPr>
          <p:nvPr>
            <p:ph idx="1"/>
          </p:nvPr>
        </p:nvPicPr>
        <p:blipFill>
          <a:blip r:embed="rId4" cstate="print">
            <a:lum bright="10000" contrast="10000"/>
          </a:blip>
          <a:stretch>
            <a:fillRect/>
          </a:stretch>
        </p:blipFill>
        <p:spPr>
          <a:xfrm>
            <a:off x="1785918" y="1000108"/>
            <a:ext cx="5715000" cy="3619500"/>
          </a:xfrm>
          <a:prstGeom prst="rect">
            <a:avLst/>
          </a:prstGeom>
          <a:ln>
            <a:noFill/>
          </a:ln>
          <a:effectLst>
            <a:softEdge rad="112500"/>
          </a:effectLst>
        </p:spPr>
      </p:pic>
      <p:sp>
        <p:nvSpPr>
          <p:cNvPr id="3" name="Tytuł 2"/>
          <p:cNvSpPr>
            <a:spLocks noGrp="1"/>
          </p:cNvSpPr>
          <p:nvPr>
            <p:ph type="title"/>
          </p:nvPr>
        </p:nvSpPr>
        <p:spPr/>
        <p:txBody>
          <a:bodyPr/>
          <a:lstStyle/>
          <a:p>
            <a:pPr algn="ctr"/>
            <a:r>
              <a:rPr lang="pl-PL"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Fort anioła</a:t>
            </a:r>
            <a:endParaRPr lang="pl-PL"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pole tekstowe 4"/>
          <p:cNvSpPr txBox="1"/>
          <p:nvPr/>
        </p:nvSpPr>
        <p:spPr>
          <a:xfrm>
            <a:off x="142812" y="4643446"/>
            <a:ext cx="9001188" cy="2400657"/>
          </a:xfrm>
          <a:prstGeom prst="rect">
            <a:avLst/>
          </a:prstGeom>
          <a:noFill/>
        </p:spPr>
        <p:txBody>
          <a:bodyPr wrap="square" rtlCol="0">
            <a:spAutoFit/>
          </a:bodyPr>
          <a:lstStyle/>
          <a:p>
            <a:r>
              <a:rPr lang="pl-PL" sz="1200" dirty="0" smtClean="0"/>
              <a:t>Fort Anioła w trakcie II wojny światowej  był jednym z najbardziej nowoczesnych fortów, posiadał takie zdobycze techniki jak prąd , radar, centralne ogrzewanie, telegraf czy telefon. Obecnie jest atrakcją Świnoujścia, mieści się w nim muzeum i to nie byle jakie, znaleźć tu można masę atrakcji. Jedną z nich jest sala Wikingów, to nietypowa wystawa rzeczy, które można dotykać, przymierzać, robić sobie z nimi zdjęcia. Część eksponatów to repliki jednak niektóre to oryginały. Znajdują się tu również eksponaty z okresu średniowiecza a także z II wojny światowej dzięki czemu gusta wielu zwiedzających zostaną zaspokojone. W kolejnej Sali znajdziemy przedziwną wystawę szkła. Przedziwną bowiem do stworzenia eksponatów zostały wykorzystane potłuczone szyby samochodów, roztrzaskane kieliszki.  Z kolei na dorosłych zwiedzających czeka wyjątkowa kawiarnia, w której pod pruskimi sklepieniami w towarzystwie rzeźbionych aniołów można delektować się smakiem miodów pitnych, ale tez wina, kawy i herbaty. Wśród stałych atrakcji znajdziemy także wystawy: biżuterii z bursztynu, malarstwa oraz rzeźby, porcelany oraz sprzętu nawigacyjnego. Jest to wspaniały pomysł na spędzenie popołudnia.</a:t>
            </a:r>
          </a:p>
          <a:p>
            <a:endParaRPr lang="pl-PL" dirty="0"/>
          </a:p>
        </p:txBody>
      </p:sp>
    </p:spTree>
    <p:custDataLst>
      <p:tags r:id="rId1"/>
    </p:custDataLst>
  </p:cSld>
  <p:clrMapOvr>
    <a:masterClrMapping/>
  </p:clrMapOvr>
  <p:transition advTm="91001">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Nocleg</a:t>
            </a:r>
            <a:endParaRPr lang="pl-PL"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Symbol zastępczy zawartości 6" descr="47m.jpg"/>
          <p:cNvPicPr>
            <a:picLocks noGrp="1" noChangeAspect="1"/>
          </p:cNvPicPr>
          <p:nvPr>
            <p:ph idx="1"/>
          </p:nvPr>
        </p:nvPicPr>
        <p:blipFill>
          <a:blip r:embed="rId3" cstate="print">
            <a:lum bright="10000" contrast="20000"/>
          </a:blip>
          <a:stretch>
            <a:fillRect/>
          </a:stretch>
        </p:blipFill>
        <p:spPr>
          <a:xfrm>
            <a:off x="2428860" y="1000108"/>
            <a:ext cx="4595838" cy="3063892"/>
          </a:xfrm>
          <a:prstGeom prst="rect">
            <a:avLst/>
          </a:prstGeom>
          <a:ln>
            <a:noFill/>
          </a:ln>
          <a:effectLst>
            <a:softEdge rad="112500"/>
          </a:effectLst>
        </p:spPr>
      </p:pic>
      <p:sp>
        <p:nvSpPr>
          <p:cNvPr id="8" name="Prostokąt 7"/>
          <p:cNvSpPr/>
          <p:nvPr/>
        </p:nvSpPr>
        <p:spPr>
          <a:xfrm>
            <a:off x="2357422" y="4714884"/>
            <a:ext cx="4572000" cy="2092881"/>
          </a:xfrm>
          <a:prstGeom prst="rect">
            <a:avLst/>
          </a:prstGeom>
        </p:spPr>
        <p:txBody>
          <a:bodyPr>
            <a:spAutoFit/>
          </a:bodyPr>
          <a:lstStyle/>
          <a:p>
            <a:pPr algn="ctr"/>
            <a:r>
              <a:rPr lang="pl-PL" sz="2800" b="1" dirty="0" smtClean="0"/>
              <a:t>72-600 Świnoujście</a:t>
            </a:r>
            <a:br>
              <a:rPr lang="pl-PL" sz="2800" b="1" dirty="0" smtClean="0"/>
            </a:br>
            <a:r>
              <a:rPr lang="pl-PL" sz="2800" b="1" dirty="0" smtClean="0"/>
              <a:t>ul. gdyńska 26</a:t>
            </a:r>
            <a:br>
              <a:rPr lang="pl-PL" sz="2800" b="1" dirty="0" smtClean="0"/>
            </a:br>
            <a:r>
              <a:rPr lang="pl-PL" sz="2800" b="1" dirty="0" smtClean="0"/>
              <a:t>(wejście od ul. grodzkiej)</a:t>
            </a:r>
            <a:br>
              <a:rPr lang="pl-PL" sz="2800" b="1" dirty="0" smtClean="0"/>
            </a:br>
            <a:r>
              <a:rPr lang="pl-PL" sz="2800" b="1" dirty="0" smtClean="0"/>
              <a:t>tel.91 327 0613</a:t>
            </a:r>
            <a:r>
              <a:rPr lang="pl-PL" dirty="0" smtClean="0"/>
              <a:t/>
            </a:r>
            <a:br>
              <a:rPr lang="pl-PL" dirty="0" smtClean="0"/>
            </a:br>
            <a:endParaRPr lang="pl-PL" dirty="0"/>
          </a:p>
        </p:txBody>
      </p:sp>
    </p:spTree>
    <p:custDataLst>
      <p:tags r:id="rId1"/>
    </p:custDataLst>
  </p:cSld>
  <p:clrMapOvr>
    <a:masterClrMapping/>
  </p:clrMapOvr>
  <p:transition advTm="7906">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mph" presetSubtype="2" fill="hold" nodeType="clickEffect">
                                  <p:stCondLst>
                                    <p:cond delay="0"/>
                                  </p:stCondLst>
                                  <p:childTnLst>
                                    <p:anim to="1.5" calcmode="lin" valueType="num">
                                      <p:cBhvr override="childStyle">
                                        <p:cTn id="11" dur="2000" fill="hold"/>
                                        <p:tgtEl>
                                          <p:spTgt spid="7"/>
                                        </p:tgtEl>
                                        <p:attrNameLst>
                                          <p:attrName>style.fontSize</p:attrName>
                                        </p:attrNameLst>
                                      </p:cBhvr>
                                    </p:anim>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ekorama.jpg"/>
          <p:cNvPicPr>
            <a:picLocks noGrp="1" noChangeAspect="1"/>
          </p:cNvPicPr>
          <p:nvPr>
            <p:ph idx="1"/>
          </p:nvPr>
        </p:nvPicPr>
        <p:blipFill>
          <a:blip r:embed="rId3" cstate="print">
            <a:lum bright="-10000" contrast="20000"/>
          </a:blip>
          <a:stretch>
            <a:fillRect/>
          </a:stretch>
        </p:blipFill>
        <p:spPr>
          <a:xfrm>
            <a:off x="2143108" y="1714488"/>
            <a:ext cx="5786468" cy="4339851"/>
          </a:xfrm>
          <a:prstGeom prst="rect">
            <a:avLst/>
          </a:prstGeom>
          <a:ln>
            <a:noFill/>
          </a:ln>
          <a:effectLst>
            <a:softEdge rad="112500"/>
          </a:effectLst>
        </p:spPr>
      </p:pic>
      <p:sp>
        <p:nvSpPr>
          <p:cNvPr id="3" name="Tytuł 2"/>
          <p:cNvSpPr>
            <a:spLocks noGrp="1"/>
          </p:cNvSpPr>
          <p:nvPr>
            <p:ph type="title"/>
          </p:nvPr>
        </p:nvSpPr>
        <p:spPr>
          <a:xfrm>
            <a:off x="357158" y="642918"/>
            <a:ext cx="8229600" cy="1143000"/>
          </a:xfrm>
        </p:spPr>
        <p:txBody>
          <a:bodyPr>
            <a:normAutofit fontScale="90000"/>
          </a:bodyPr>
          <a:lstStyle/>
          <a:p>
            <a:pPr algn="ctr"/>
            <a:r>
              <a:rPr lang="pl-PL"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Spotkanie z osobami z stowarzyszenia </a:t>
            </a:r>
            <a:r>
              <a:rPr lang="pl-PL"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ekorama</a:t>
            </a:r>
            <a:r>
              <a:rPr lang="pl-PL"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Legnica</a:t>
            </a:r>
            <a:r>
              <a:rPr lang="pl-PL" dirty="0" smtClean="0"/>
              <a:t/>
            </a:r>
            <a:br>
              <a:rPr lang="pl-PL" dirty="0" smtClean="0"/>
            </a:br>
            <a:endParaRPr lang="pl-PL" dirty="0"/>
          </a:p>
        </p:txBody>
      </p:sp>
    </p:spTree>
    <p:custDataLst>
      <p:tags r:id="rId1"/>
    </p:custDataLst>
  </p:cSld>
  <p:clrMapOvr>
    <a:masterClrMapping/>
  </p:clrMapOvr>
  <p:transition advTm="759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pPr algn="ctr"/>
            <a:r>
              <a:rPr lang="pl-PL"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Spotkanie z osobami z stowarzyszenia </a:t>
            </a:r>
            <a:r>
              <a:rPr lang="pl-PL"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ekorama</a:t>
            </a:r>
            <a:r>
              <a:rPr lang="pl-PL"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Legnica</a:t>
            </a:r>
            <a:endParaRPr lang="pl-PL"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pole tekstowe 4"/>
          <p:cNvSpPr txBox="1"/>
          <p:nvPr/>
        </p:nvSpPr>
        <p:spPr>
          <a:xfrm>
            <a:off x="571472" y="1571612"/>
            <a:ext cx="8215370" cy="2862322"/>
          </a:xfrm>
          <a:prstGeom prst="rect">
            <a:avLst/>
          </a:prstGeom>
          <a:noFill/>
        </p:spPr>
        <p:txBody>
          <a:bodyPr wrap="square" rtlCol="0">
            <a:spAutoFit/>
          </a:bodyPr>
          <a:lstStyle/>
          <a:p>
            <a:r>
              <a:rPr lang="pl-PL" dirty="0" smtClean="0"/>
              <a:t>W dniu 11 marca 2014 roku mieliśmy okazję uczestniczyć na spotkaniu z przedstawicielami ekoramy  Legnica . Spotkanie było możliwe jedynie  ciężkiemu zaangażowaniu pani  Ewy Jezierskiej.</a:t>
            </a:r>
          </a:p>
          <a:p>
            <a:r>
              <a:rPr lang="pl-PL" dirty="0" smtClean="0"/>
              <a:t>Na tym spotkaniu zapoznaliśmy się z wszystkimi potrzebnymi informacjami na temat rajdu rowerowego . Dowiedzieliśmy się również o tym jak powinniśmy być ubrani w czasie rajdu.</a:t>
            </a:r>
          </a:p>
          <a:p>
            <a:r>
              <a:rPr lang="pl-PL" dirty="0" smtClean="0"/>
              <a:t>Panowie opowiedzieli nam o swoich przygodach życiowych. Dostaliśmy  super ,  nowoczesne  akcesoria odblaskowe. Po zakończonym  spotkaniu wróciliśmy wszyscy pełni humoru na lekcje.</a:t>
            </a:r>
          </a:p>
          <a:p>
            <a:endParaRPr lang="pl-PL" dirty="0"/>
          </a:p>
        </p:txBody>
      </p:sp>
    </p:spTree>
    <p:custDataLst>
      <p:tags r:id="rId1"/>
    </p:custDataLst>
  </p:cSld>
  <p:clrMapOvr>
    <a:masterClrMapping/>
  </p:clrMapOvr>
  <p:transition advTm="2795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childTnLst>
                                    <p:animClr clrSpc="rgb">
                                      <p:cBhvr override="childStyle">
                                        <p:cTn id="12"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thCA98NN8Z.jpg"/>
          <p:cNvPicPr>
            <a:picLocks noGrp="1" noChangeAspect="1"/>
          </p:cNvPicPr>
          <p:nvPr>
            <p:ph idx="1"/>
          </p:nvPr>
        </p:nvPicPr>
        <p:blipFill>
          <a:blip r:embed="rId4" cstate="print">
            <a:lum bright="20000" contrast="30000"/>
          </a:blip>
          <a:stretch>
            <a:fillRect/>
          </a:stretch>
        </p:blipFill>
        <p:spPr>
          <a:xfrm>
            <a:off x="2000232" y="1428736"/>
            <a:ext cx="5143526" cy="3669049"/>
          </a:xfrm>
          <a:prstGeom prst="rect">
            <a:avLst/>
          </a:prstGeom>
          <a:ln>
            <a:noFill/>
          </a:ln>
          <a:effectLst>
            <a:softEdge rad="112500"/>
          </a:effectLst>
        </p:spPr>
      </p:pic>
      <p:sp>
        <p:nvSpPr>
          <p:cNvPr id="3" name="Tytuł 2"/>
          <p:cNvSpPr>
            <a:spLocks noGrp="1"/>
          </p:cNvSpPr>
          <p:nvPr>
            <p:ph type="title"/>
          </p:nvPr>
        </p:nvSpPr>
        <p:spPr/>
        <p:txBody>
          <a:bodyPr/>
          <a:lstStyle/>
          <a:p>
            <a:pPr algn="ctr"/>
            <a:r>
              <a:rPr lang="pl-PL"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spotkanie z policją</a:t>
            </a:r>
            <a:endParaRPr lang="pl-PL"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7109">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Osoby biorące udział w projekcie</a:t>
            </a:r>
            <a:endParaRPr lang="pl-PL"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pole tekstowe 2"/>
          <p:cNvSpPr txBox="1"/>
          <p:nvPr/>
        </p:nvSpPr>
        <p:spPr>
          <a:xfrm>
            <a:off x="642910" y="1928802"/>
            <a:ext cx="8215370" cy="3139321"/>
          </a:xfrm>
          <a:prstGeom prst="rect">
            <a:avLst/>
          </a:prstGeom>
          <a:noFill/>
        </p:spPr>
        <p:txBody>
          <a:bodyPr wrap="square" rtlCol="0">
            <a:spAutoFit/>
          </a:bodyPr>
          <a:lstStyle/>
          <a:p>
            <a:pPr algn="ctr"/>
            <a:r>
              <a:rPr lang="pl-PL" dirty="0" smtClean="0"/>
              <a:t>Paulina Pięta</a:t>
            </a:r>
          </a:p>
          <a:p>
            <a:pPr algn="ctr"/>
            <a:r>
              <a:rPr lang="pl-PL" dirty="0" smtClean="0"/>
              <a:t>Nikola Czachor</a:t>
            </a:r>
          </a:p>
          <a:p>
            <a:pPr algn="ctr"/>
            <a:r>
              <a:rPr lang="pl-PL" dirty="0" smtClean="0"/>
              <a:t>Kacper Rynnik</a:t>
            </a:r>
          </a:p>
          <a:p>
            <a:pPr algn="ctr"/>
            <a:r>
              <a:rPr lang="pl-PL" dirty="0" smtClean="0"/>
              <a:t>Natalia Omańska</a:t>
            </a:r>
          </a:p>
          <a:p>
            <a:pPr algn="ctr"/>
            <a:r>
              <a:rPr lang="pl-PL" dirty="0" smtClean="0"/>
              <a:t>Klaudia Korczyńska</a:t>
            </a:r>
          </a:p>
          <a:p>
            <a:pPr algn="ctr"/>
            <a:r>
              <a:rPr lang="pl-PL" dirty="0" smtClean="0"/>
              <a:t>Patryk Gawron</a:t>
            </a:r>
          </a:p>
          <a:p>
            <a:pPr algn="ctr"/>
            <a:r>
              <a:rPr lang="pl-PL" dirty="0" smtClean="0"/>
              <a:t>Daniel Torończak</a:t>
            </a:r>
          </a:p>
          <a:p>
            <a:pPr algn="ctr"/>
            <a:r>
              <a:rPr lang="pl-PL" dirty="0" smtClean="0"/>
              <a:t>Jakub Malec</a:t>
            </a:r>
          </a:p>
          <a:p>
            <a:pPr algn="ctr"/>
            <a:r>
              <a:rPr lang="pl-PL" dirty="0" smtClean="0"/>
              <a:t>Sebastian Rygol</a:t>
            </a:r>
          </a:p>
          <a:p>
            <a:pPr algn="ctr"/>
            <a:endParaRPr lang="pl-PL" dirty="0" smtClean="0"/>
          </a:p>
          <a:p>
            <a:pPr algn="ctr"/>
            <a:endParaRPr lang="pl-PL" dirty="0"/>
          </a:p>
        </p:txBody>
      </p:sp>
    </p:spTree>
    <p:custDataLst>
      <p:tags r:id="rId1"/>
    </p:custDataLst>
  </p:cSld>
  <p:clrMapOvr>
    <a:masterClrMapping/>
  </p:clrMapOvr>
  <p:transition advTm="1234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mph" presetSubtype="2" fill="hold" grpId="0" nodeType="clickEffect">
                                  <p:stCondLst>
                                    <p:cond delay="0"/>
                                  </p:stCondLst>
                                  <p:childTnLst>
                                    <p:anim to="1.5" calcmode="lin" valueType="num">
                                      <p:cBhvr override="childStyle">
                                        <p:cTn id="12" dur="2000" fill="hold"/>
                                        <p:tgtEl>
                                          <p:spTgt spid="3"/>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pPr algn="ctr"/>
            <a:r>
              <a:rPr lang="pl-PL"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spotkanie z policją</a:t>
            </a:r>
            <a:endParaRPr lang="pl-PL" dirty="0"/>
          </a:p>
        </p:txBody>
      </p:sp>
      <p:sp>
        <p:nvSpPr>
          <p:cNvPr id="5" name="pole tekstowe 4"/>
          <p:cNvSpPr txBox="1"/>
          <p:nvPr/>
        </p:nvSpPr>
        <p:spPr>
          <a:xfrm>
            <a:off x="642910" y="1643050"/>
            <a:ext cx="8215370" cy="369332"/>
          </a:xfrm>
          <a:prstGeom prst="rect">
            <a:avLst/>
          </a:prstGeom>
          <a:noFill/>
        </p:spPr>
        <p:txBody>
          <a:bodyPr wrap="square" rtlCol="0">
            <a:spAutoFit/>
          </a:bodyPr>
          <a:lstStyle/>
          <a:p>
            <a:endParaRPr lang="pl-PL"/>
          </a:p>
        </p:txBody>
      </p:sp>
      <p:sp>
        <p:nvSpPr>
          <p:cNvPr id="6" name="pole tekstowe 5"/>
          <p:cNvSpPr txBox="1"/>
          <p:nvPr/>
        </p:nvSpPr>
        <p:spPr>
          <a:xfrm>
            <a:off x="1500166" y="2214554"/>
            <a:ext cx="6357982" cy="3785652"/>
          </a:xfrm>
          <a:prstGeom prst="rect">
            <a:avLst/>
          </a:prstGeom>
          <a:noFill/>
        </p:spPr>
        <p:txBody>
          <a:bodyPr wrap="square" rtlCol="0">
            <a:spAutoFit/>
          </a:bodyPr>
          <a:lstStyle/>
          <a:p>
            <a:pPr algn="ctr"/>
            <a:r>
              <a:rPr lang="pl-PL" sz="2400" dirty="0" smtClean="0"/>
              <a:t>11 lutego do naszej szkoły przyjechała policjantka z Legnicy. Uświadomiła nas o aktualnym  kodeksie i zasadach  ruchu drogowego. Uzyskaliśmy potrzebne informacje na temat  zdobycia karty rowerowej, poruszania się po drodze , o BHP jazdy. Każdy z nas dostał kartkę z najpotrzebniejszymi informacjami. Po zakończonym spotkaniu udaliśmy się do klas.</a:t>
            </a:r>
            <a:endParaRPr lang="pl-PL" sz="2400" dirty="0"/>
          </a:p>
        </p:txBody>
      </p:sp>
    </p:spTree>
    <p:custDataLst>
      <p:tags r:id="rId1"/>
    </p:custDataLst>
  </p:cSld>
  <p:clrMapOvr>
    <a:masterClrMapping/>
  </p:clrMapOvr>
  <p:transition advTm="32093">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0" nodeType="clickEffect">
                                  <p:stCondLst>
                                    <p:cond delay="0"/>
                                  </p:stCondLst>
                                  <p:childTnLst>
                                    <p:animClr clrSpc="rgb">
                                      <p:cBhvr override="childStyle">
                                        <p:cTn id="11"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descr="karta3.jpg"/>
          <p:cNvPicPr>
            <a:picLocks noGrp="1" noChangeAspect="1"/>
          </p:cNvPicPr>
          <p:nvPr>
            <p:ph idx="1"/>
          </p:nvPr>
        </p:nvPicPr>
        <p:blipFill>
          <a:blip r:embed="rId3" cstate="print">
            <a:lum bright="10000" contrast="20000"/>
          </a:blip>
          <a:stretch>
            <a:fillRect/>
          </a:stretch>
        </p:blipFill>
        <p:spPr>
          <a:xfrm>
            <a:off x="1524000" y="1710531"/>
            <a:ext cx="6096000" cy="4067175"/>
          </a:xfrm>
          <a:prstGeom prst="rect">
            <a:avLst/>
          </a:prstGeom>
          <a:ln>
            <a:noFill/>
          </a:ln>
          <a:effectLst>
            <a:softEdge rad="112500"/>
          </a:effectLst>
        </p:spPr>
      </p:pic>
      <p:sp>
        <p:nvSpPr>
          <p:cNvPr id="3" name="Tytuł 2"/>
          <p:cNvSpPr>
            <a:spLocks noGrp="1"/>
          </p:cNvSpPr>
          <p:nvPr>
            <p:ph type="title"/>
          </p:nvPr>
        </p:nvSpPr>
        <p:spPr/>
        <p:txBody>
          <a:bodyPr>
            <a:normAutofit fontScale="90000"/>
          </a:bodyPr>
          <a:lstStyle/>
          <a:p>
            <a:pPr algn="ctr"/>
            <a:r>
              <a:rPr lang="pl-PL"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Zdawanie egzaminu na kartę rowerową</a:t>
            </a:r>
            <a:endParaRPr lang="pl-PL"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6891">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pPr algn="ctr"/>
            <a:r>
              <a:rPr lang="pl-PL"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Zdawanie egzaminu na kartę rowerową</a:t>
            </a:r>
            <a:endParaRPr lang="pl-PL" dirty="0"/>
          </a:p>
        </p:txBody>
      </p:sp>
      <p:sp>
        <p:nvSpPr>
          <p:cNvPr id="6" name="pole tekstowe 5"/>
          <p:cNvSpPr txBox="1"/>
          <p:nvPr/>
        </p:nvSpPr>
        <p:spPr>
          <a:xfrm>
            <a:off x="1142976" y="1643050"/>
            <a:ext cx="7786742" cy="3539430"/>
          </a:xfrm>
          <a:prstGeom prst="rect">
            <a:avLst/>
          </a:prstGeom>
          <a:noFill/>
        </p:spPr>
        <p:txBody>
          <a:bodyPr wrap="square" rtlCol="0">
            <a:spAutoFit/>
          </a:bodyPr>
          <a:lstStyle/>
          <a:p>
            <a:pPr algn="ctr"/>
            <a:r>
              <a:rPr lang="pl-PL" sz="2800" dirty="0" smtClean="0"/>
              <a:t>29 maja nasza cała grupa z projektu zdawała  egzamin na kartę rowerową . Wszyscy zdali . Niektóre osoby pisały z niego poprawę .</a:t>
            </a:r>
          </a:p>
          <a:p>
            <a:pPr algn="ctr"/>
            <a:r>
              <a:rPr lang="pl-PL" sz="2800" dirty="0" smtClean="0"/>
              <a:t>Egzamin składał się z pytań zamkniętych i praktycznego testu jazdy na rowerze. Egzaminowała nas pani dyrektor ze SP Kunice.</a:t>
            </a:r>
            <a:endParaRPr lang="pl-PL" sz="2800" dirty="0"/>
          </a:p>
        </p:txBody>
      </p:sp>
    </p:spTree>
    <p:custDataLst>
      <p:tags r:id="rId1"/>
    </p:custDataLst>
  </p:cSld>
  <p:clrMapOvr>
    <a:masterClrMapping/>
  </p:clrMapOvr>
  <p:transition advTm="25312">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0" nodeType="clickEffect">
                                  <p:stCondLst>
                                    <p:cond delay="0"/>
                                  </p:stCondLst>
                                  <p:childTnLst>
                                    <p:animClr clrSpc="rgb">
                                      <p:cBhvr override="childStyle">
                                        <p:cTn id="11"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ctr"/>
            <a:r>
              <a:rPr lang="pl-PL" dirty="0" smtClean="0"/>
              <a:t>Do zobaczenia nad Morzem Bałtyckim</a:t>
            </a:r>
            <a:endParaRPr lang="pl-PL" dirty="0"/>
          </a:p>
        </p:txBody>
      </p:sp>
      <p:sp>
        <p:nvSpPr>
          <p:cNvPr id="5" name="Symbol zastępczy tekstu 4"/>
          <p:cNvSpPr>
            <a:spLocks noGrp="1"/>
          </p:cNvSpPr>
          <p:nvPr>
            <p:ph type="body" idx="2"/>
          </p:nvPr>
        </p:nvSpPr>
        <p:spPr/>
        <p:txBody>
          <a:bodyPr>
            <a:normAutofit lnSpcReduction="10000"/>
          </a:bodyPr>
          <a:lstStyle/>
          <a:p>
            <a:r>
              <a:rPr lang="pl-PL" dirty="0" smtClean="0"/>
              <a:t>Opracowała </a:t>
            </a:r>
          </a:p>
          <a:p>
            <a:r>
              <a:rPr lang="pl-PL" dirty="0" smtClean="0"/>
              <a:t>Paulina Pięta</a:t>
            </a:r>
          </a:p>
          <a:p>
            <a:r>
              <a:rPr lang="pl-PL" dirty="0" smtClean="0"/>
              <a:t>Kl.2b</a:t>
            </a:r>
            <a:endParaRPr lang="pl-PL" dirty="0"/>
          </a:p>
        </p:txBody>
      </p:sp>
      <p:pic>
        <p:nvPicPr>
          <p:cNvPr id="6" name="Symbol zastępczy zawartości 5" descr="morze2.jpg"/>
          <p:cNvPicPr>
            <a:picLocks noGrp="1" noChangeAspect="1"/>
          </p:cNvPicPr>
          <p:nvPr>
            <p:ph sz="half" idx="1"/>
          </p:nvPr>
        </p:nvPicPr>
        <p:blipFill>
          <a:blip r:embed="rId3" cstate="print">
            <a:lum bright="10000" contrast="20000"/>
          </a:blip>
          <a:stretch>
            <a:fillRect/>
          </a:stretch>
        </p:blipFill>
        <p:spPr>
          <a:xfrm>
            <a:off x="214282" y="142852"/>
            <a:ext cx="8715436" cy="46708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ustDataLst>
      <p:tags r:id="rId1"/>
    </p:custDataLst>
  </p:cSld>
  <p:clrMapOvr>
    <a:masterClrMapping/>
  </p:clrMapOvr>
  <p:transition advTm="12782">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3"/>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rower.jpeg"/>
          <p:cNvPicPr>
            <a:picLocks noGrp="1" noChangeAspect="1"/>
          </p:cNvPicPr>
          <p:nvPr>
            <p:ph idx="1"/>
          </p:nvPr>
        </p:nvPicPr>
        <p:blipFill>
          <a:blip r:embed="rId3" cstate="print">
            <a:lum contrast="30000"/>
          </a:blip>
          <a:stretch>
            <a:fillRect/>
          </a:stretch>
        </p:blipFill>
        <p:spPr>
          <a:xfrm>
            <a:off x="928662" y="1571612"/>
            <a:ext cx="7796003" cy="3947343"/>
          </a:xfrm>
          <a:prstGeom prst="rect">
            <a:avLst/>
          </a:prstGeom>
          <a:ln>
            <a:noFill/>
          </a:ln>
          <a:effectLst>
            <a:outerShdw blurRad="292100" dist="139700" dir="2700000" algn="tl" rotWithShape="0">
              <a:srgbClr val="333333">
                <a:alpha val="65000"/>
              </a:srgbClr>
            </a:outerShdw>
          </a:effectLst>
        </p:spPr>
      </p:pic>
      <p:sp>
        <p:nvSpPr>
          <p:cNvPr id="3" name="Tytuł 2"/>
          <p:cNvSpPr>
            <a:spLocks noGrp="1"/>
          </p:cNvSpPr>
          <p:nvPr>
            <p:ph type="title"/>
          </p:nvPr>
        </p:nvSpPr>
        <p:spPr/>
        <p:txBody>
          <a:bodyPr/>
          <a:lstStyle/>
          <a:p>
            <a:pPr algn="ctr"/>
            <a:r>
              <a:rPr lang="pl-PL"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Wyposażenie roweru</a:t>
            </a:r>
            <a:endParaRPr lang="pl-PL"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Tm="832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401080" cy="511156"/>
          </a:xfrm>
        </p:spPr>
        <p:txBody>
          <a:bodyPr>
            <a:normAutofit fontScale="90000"/>
          </a:bodyPr>
          <a:lstStyle/>
          <a:p>
            <a:pPr algn="ctr"/>
            <a:r>
              <a:rPr lang="pl-PL"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Plan realizacji projektu:</a:t>
            </a:r>
            <a:endParaRPr lang="pl-PL"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endParaRPr>
          </a:p>
        </p:txBody>
      </p:sp>
      <p:graphicFrame>
        <p:nvGraphicFramePr>
          <p:cNvPr id="5" name="Tabela 4"/>
          <p:cNvGraphicFramePr>
            <a:graphicFrameLocks noGrp="1"/>
          </p:cNvGraphicFramePr>
          <p:nvPr/>
        </p:nvGraphicFramePr>
        <p:xfrm>
          <a:off x="785786" y="785241"/>
          <a:ext cx="8001056" cy="6072759"/>
        </p:xfrm>
        <a:graphic>
          <a:graphicData uri="http://schemas.openxmlformats.org/drawingml/2006/table">
            <a:tbl>
              <a:tblPr>
                <a:tableStyleId>{BC89EF96-8CEA-46FF-86C4-4CE0E7609802}</a:tableStyleId>
              </a:tblPr>
              <a:tblGrid>
                <a:gridCol w="1059052"/>
                <a:gridCol w="2353449"/>
                <a:gridCol w="2000432"/>
                <a:gridCol w="1647414"/>
                <a:gridCol w="940709"/>
              </a:tblGrid>
              <a:tr h="333377">
                <a:tc>
                  <a:txBody>
                    <a:bodyPr/>
                    <a:lstStyle/>
                    <a:p>
                      <a:pPr algn="ctr">
                        <a:lnSpc>
                          <a:spcPct val="115000"/>
                        </a:lnSpc>
                        <a:spcAft>
                          <a:spcPts val="0"/>
                        </a:spcAft>
                      </a:pPr>
                      <a:r>
                        <a:rPr lang="pl-PL" sz="1600" dirty="0" smtClean="0"/>
                        <a:t>L.p.</a:t>
                      </a:r>
                      <a:endParaRPr lang="pl-PL" sz="160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Zadanie</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Odpowiedzialny</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Forma</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Termin realizacji</a:t>
                      </a:r>
                      <a:endParaRPr lang="pl-PL" sz="1050" dirty="0">
                        <a:latin typeface="Calibri"/>
                        <a:ea typeface="Calibri"/>
                        <a:cs typeface="Times New Roman"/>
                      </a:endParaRPr>
                    </a:p>
                  </a:txBody>
                  <a:tcPr marL="23249" marR="23249" marT="0" marB="0"/>
                </a:tc>
              </a:tr>
              <a:tr h="1000132">
                <a:tc>
                  <a:txBody>
                    <a:bodyPr/>
                    <a:lstStyle/>
                    <a:p>
                      <a:pPr algn="ctr">
                        <a:lnSpc>
                          <a:spcPct val="115000"/>
                        </a:lnSpc>
                        <a:spcAft>
                          <a:spcPts val="0"/>
                        </a:spcAft>
                      </a:pPr>
                      <a:r>
                        <a:rPr lang="pl-PL" sz="1600" dirty="0"/>
                        <a:t>1.</a:t>
                      </a:r>
                      <a:endParaRPr lang="pl-PL" sz="160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Organizacja w zespoły</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Zespół 1. Korczyńska/Omańska</a:t>
                      </a:r>
                    </a:p>
                    <a:p>
                      <a:pPr algn="ctr">
                        <a:lnSpc>
                          <a:spcPct val="115000"/>
                        </a:lnSpc>
                        <a:spcAft>
                          <a:spcPts val="0"/>
                        </a:spcAft>
                      </a:pPr>
                      <a:r>
                        <a:rPr lang="pl-PL" sz="1050" dirty="0"/>
                        <a:t>Zespół 2. Gawron/Rygol</a:t>
                      </a:r>
                    </a:p>
                    <a:p>
                      <a:pPr algn="ctr">
                        <a:lnSpc>
                          <a:spcPct val="115000"/>
                        </a:lnSpc>
                        <a:spcAft>
                          <a:spcPts val="0"/>
                        </a:spcAft>
                      </a:pPr>
                      <a:r>
                        <a:rPr lang="pl-PL" sz="1050" dirty="0"/>
                        <a:t>Zespół 3. Torończak/Malec Zespół 4. Rynnik/Czachor</a:t>
                      </a:r>
                    </a:p>
                    <a:p>
                      <a:pPr algn="ctr">
                        <a:lnSpc>
                          <a:spcPct val="115000"/>
                        </a:lnSpc>
                        <a:spcAft>
                          <a:spcPts val="0"/>
                        </a:spcAft>
                      </a:pPr>
                      <a:r>
                        <a:rPr lang="pl-PL" sz="1050" dirty="0"/>
                        <a:t>Zespół 5. Pacanowska/Pięta</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a:t>Spotkanie organizacyjne</a:t>
                      </a:r>
                      <a:endParaRPr lang="pl-PL" sz="1050">
                        <a:latin typeface="Calibri"/>
                        <a:ea typeface="Calibri"/>
                        <a:cs typeface="Times New Roman"/>
                      </a:endParaRPr>
                    </a:p>
                  </a:txBody>
                  <a:tcPr marL="23249" marR="23249" marT="0" marB="0"/>
                </a:tc>
                <a:tc>
                  <a:txBody>
                    <a:bodyPr/>
                    <a:lstStyle/>
                    <a:p>
                      <a:pPr algn="ctr">
                        <a:lnSpc>
                          <a:spcPct val="115000"/>
                        </a:lnSpc>
                        <a:spcAft>
                          <a:spcPts val="0"/>
                        </a:spcAft>
                      </a:pPr>
                      <a:r>
                        <a:rPr lang="pl-PL" sz="1000"/>
                        <a:t>14 stycznia</a:t>
                      </a:r>
                      <a:endParaRPr lang="pl-PL" sz="1000">
                        <a:latin typeface="Calibri"/>
                        <a:ea typeface="Calibri"/>
                        <a:cs typeface="Times New Roman"/>
                      </a:endParaRPr>
                    </a:p>
                  </a:txBody>
                  <a:tcPr marL="23249" marR="23249" marT="0" marB="0"/>
                </a:tc>
              </a:tr>
              <a:tr h="833443">
                <a:tc>
                  <a:txBody>
                    <a:bodyPr/>
                    <a:lstStyle/>
                    <a:p>
                      <a:pPr algn="ctr">
                        <a:lnSpc>
                          <a:spcPct val="115000"/>
                        </a:lnSpc>
                        <a:spcAft>
                          <a:spcPts val="0"/>
                        </a:spcAft>
                      </a:pPr>
                      <a:r>
                        <a:rPr lang="pl-PL" sz="1600" dirty="0"/>
                        <a:t>2.</a:t>
                      </a:r>
                      <a:endParaRPr lang="pl-PL" sz="160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a:t>Przydział zadań: - ciekawe miejsca,</a:t>
                      </a:r>
                    </a:p>
                    <a:p>
                      <a:pPr algn="ctr">
                        <a:lnSpc>
                          <a:spcPct val="115000"/>
                        </a:lnSpc>
                        <a:spcAft>
                          <a:spcPts val="0"/>
                        </a:spcAft>
                      </a:pPr>
                      <a:r>
                        <a:rPr lang="pl-PL" sz="1050"/>
                        <a:t>- zabytki,</a:t>
                      </a:r>
                    </a:p>
                    <a:p>
                      <a:pPr algn="ctr">
                        <a:lnSpc>
                          <a:spcPct val="115000"/>
                        </a:lnSpc>
                        <a:spcAft>
                          <a:spcPts val="0"/>
                        </a:spcAft>
                      </a:pPr>
                      <a:r>
                        <a:rPr lang="pl-PL" sz="1050"/>
                        <a:t>- pomniki przyrody,</a:t>
                      </a:r>
                    </a:p>
                    <a:p>
                      <a:pPr algn="ctr">
                        <a:lnSpc>
                          <a:spcPct val="115000"/>
                        </a:lnSpc>
                        <a:spcAft>
                          <a:spcPts val="0"/>
                        </a:spcAft>
                      </a:pPr>
                      <a:r>
                        <a:rPr lang="pl-PL" sz="1050"/>
                        <a:t>- ścieżki rowerowe,</a:t>
                      </a:r>
                    </a:p>
                    <a:p>
                      <a:pPr algn="ctr">
                        <a:lnSpc>
                          <a:spcPct val="115000"/>
                        </a:lnSpc>
                        <a:spcAft>
                          <a:spcPts val="0"/>
                        </a:spcAft>
                      </a:pPr>
                      <a:r>
                        <a:rPr lang="pl-PL" sz="1050"/>
                        <a:t>- osobliwości natury</a:t>
                      </a:r>
                      <a:endParaRPr lang="pl-PL" sz="105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Wszystkie zespoły.</a:t>
                      </a:r>
                    </a:p>
                    <a:p>
                      <a:pPr algn="ctr">
                        <a:lnSpc>
                          <a:spcPct val="115000"/>
                        </a:lnSpc>
                        <a:spcAft>
                          <a:spcPts val="0"/>
                        </a:spcAft>
                      </a:pPr>
                      <a:r>
                        <a:rPr lang="pl-PL" sz="1050" dirty="0"/>
                        <a:t>Zespół 2. – ścieżki rowerowe w Świnoujściu</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Prezentacja multimedialna, teczka</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r>
                        <a:rPr lang="pl-PL" sz="1000" dirty="0"/>
                        <a:t>28 stycznia</a:t>
                      </a:r>
                      <a:endParaRPr lang="pl-PL" sz="1000" dirty="0">
                        <a:latin typeface="Calibri"/>
                        <a:ea typeface="Calibri"/>
                        <a:cs typeface="Times New Roman"/>
                      </a:endParaRPr>
                    </a:p>
                  </a:txBody>
                  <a:tcPr marL="23249" marR="23249" marT="0" marB="0"/>
                </a:tc>
              </a:tr>
              <a:tr h="833443">
                <a:tc>
                  <a:txBody>
                    <a:bodyPr/>
                    <a:lstStyle/>
                    <a:p>
                      <a:pPr algn="ctr">
                        <a:lnSpc>
                          <a:spcPct val="115000"/>
                        </a:lnSpc>
                        <a:spcAft>
                          <a:spcPts val="0"/>
                        </a:spcAft>
                      </a:pPr>
                      <a:r>
                        <a:rPr lang="pl-PL" sz="1600" dirty="0"/>
                        <a:t>3.</a:t>
                      </a:r>
                      <a:endParaRPr lang="pl-PL" sz="160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a:t>Jak i za ile dotrzeć do Świnoujścia? – rozkłady jazdy pociągów, ceny biletów, przejazd z rowerem</a:t>
                      </a:r>
                      <a:endParaRPr lang="pl-PL" sz="105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Zespół 3.</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Informacja o cenie biletu, godzinach odjazdu pociągu – wydruk ze strony internetowej</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r>
                        <a:rPr lang="pl-PL" sz="1000" dirty="0"/>
                        <a:t>21 stycznia</a:t>
                      </a:r>
                      <a:endParaRPr lang="pl-PL" sz="1000" dirty="0">
                        <a:latin typeface="Calibri"/>
                        <a:ea typeface="Calibri"/>
                        <a:cs typeface="Times New Roman"/>
                      </a:endParaRPr>
                    </a:p>
                  </a:txBody>
                  <a:tcPr marL="23249" marR="23249" marT="0" marB="0"/>
                </a:tc>
              </a:tr>
              <a:tr h="666755">
                <a:tc>
                  <a:txBody>
                    <a:bodyPr/>
                    <a:lstStyle/>
                    <a:p>
                      <a:pPr algn="ctr">
                        <a:lnSpc>
                          <a:spcPct val="115000"/>
                        </a:lnSpc>
                        <a:spcAft>
                          <a:spcPts val="0"/>
                        </a:spcAft>
                      </a:pPr>
                      <a:r>
                        <a:rPr lang="pl-PL" sz="1600" dirty="0"/>
                        <a:t>4.</a:t>
                      </a:r>
                      <a:endParaRPr lang="pl-PL" sz="160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a:t>Noclegi w schroniskach młodzieżowych – adresy, ceny noclegów</a:t>
                      </a:r>
                      <a:endParaRPr lang="pl-PL" sz="1050">
                        <a:latin typeface="Calibri"/>
                        <a:ea typeface="Calibri"/>
                        <a:cs typeface="Times New Roman"/>
                      </a:endParaRPr>
                    </a:p>
                  </a:txBody>
                  <a:tcPr marL="23249" marR="23249" marT="0" marB="0"/>
                </a:tc>
                <a:tc>
                  <a:txBody>
                    <a:bodyPr/>
                    <a:lstStyle/>
                    <a:p>
                      <a:pPr algn="ctr">
                        <a:lnSpc>
                          <a:spcPct val="115000"/>
                        </a:lnSpc>
                        <a:spcAft>
                          <a:spcPts val="0"/>
                        </a:spcAft>
                      </a:pPr>
                      <a:r>
                        <a:rPr lang="pl-PL" sz="1050"/>
                        <a:t>Zespół 1.</a:t>
                      </a:r>
                      <a:endParaRPr lang="pl-PL" sz="105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Cennik w schronisku, adres, strona internetowa, liczba pokoi</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r>
                        <a:rPr lang="pl-PL" sz="1000" dirty="0"/>
                        <a:t>21 stycznia</a:t>
                      </a:r>
                      <a:endParaRPr lang="pl-PL" sz="1000" dirty="0">
                        <a:latin typeface="Calibri"/>
                        <a:ea typeface="Calibri"/>
                        <a:cs typeface="Times New Roman"/>
                      </a:endParaRPr>
                    </a:p>
                  </a:txBody>
                  <a:tcPr marL="23249" marR="23249" marT="0" marB="0"/>
                </a:tc>
              </a:tr>
              <a:tr h="666755">
                <a:tc>
                  <a:txBody>
                    <a:bodyPr/>
                    <a:lstStyle/>
                    <a:p>
                      <a:pPr algn="ctr">
                        <a:lnSpc>
                          <a:spcPct val="115000"/>
                        </a:lnSpc>
                        <a:spcAft>
                          <a:spcPts val="0"/>
                        </a:spcAft>
                      </a:pPr>
                      <a:r>
                        <a:rPr lang="pl-PL" sz="1600" dirty="0"/>
                        <a:t>5.</a:t>
                      </a:r>
                      <a:endParaRPr lang="pl-PL" sz="160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Umówienie spotkania z: policjantem ruchu drogowego, członkami klubu turystki rowerowej – Ekorama w Legnicy</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a:t>Ewa Jezierska-Gogulska oraz Zespół 5.</a:t>
                      </a:r>
                      <a:endParaRPr lang="pl-PL" sz="105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Wystosowanie zaproszenia, zaplanowanie spotkania, zaproszenie gości</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r>
                        <a:rPr lang="pl-PL" sz="1000" dirty="0"/>
                        <a:t>marzec</a:t>
                      </a:r>
                      <a:endParaRPr lang="pl-PL" sz="1000" dirty="0">
                        <a:latin typeface="Calibri"/>
                        <a:ea typeface="Calibri"/>
                        <a:cs typeface="Times New Roman"/>
                      </a:endParaRPr>
                    </a:p>
                  </a:txBody>
                  <a:tcPr marL="23249" marR="23249" marT="0" marB="0"/>
                </a:tc>
              </a:tr>
              <a:tr h="333377">
                <a:tc>
                  <a:txBody>
                    <a:bodyPr/>
                    <a:lstStyle/>
                    <a:p>
                      <a:pPr algn="ctr">
                        <a:lnSpc>
                          <a:spcPct val="115000"/>
                        </a:lnSpc>
                        <a:spcAft>
                          <a:spcPts val="0"/>
                        </a:spcAft>
                      </a:pPr>
                      <a:r>
                        <a:rPr lang="pl-PL" sz="1600" dirty="0"/>
                        <a:t>6.</a:t>
                      </a:r>
                      <a:endParaRPr lang="pl-PL" sz="160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a:t>Jak uzyskać środki na rajd? – poszukiwanie sponsorów</a:t>
                      </a:r>
                      <a:endParaRPr lang="pl-PL" sz="1050">
                        <a:latin typeface="Calibri"/>
                        <a:ea typeface="Calibri"/>
                        <a:cs typeface="Times New Roman"/>
                      </a:endParaRPr>
                    </a:p>
                  </a:txBody>
                  <a:tcPr marL="23249" marR="23249" marT="0" marB="0"/>
                </a:tc>
                <a:tc>
                  <a:txBody>
                    <a:bodyPr/>
                    <a:lstStyle/>
                    <a:p>
                      <a:pPr algn="ctr">
                        <a:lnSpc>
                          <a:spcPct val="115000"/>
                        </a:lnSpc>
                        <a:spcAft>
                          <a:spcPts val="0"/>
                        </a:spcAft>
                      </a:pPr>
                      <a:r>
                        <a:rPr lang="pl-PL" sz="1050"/>
                        <a:t>Wszystkie zespoły</a:t>
                      </a:r>
                      <a:endParaRPr lang="pl-PL" sz="105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Napisanie prośby – listu do sponsora</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endParaRPr lang="pl-PL" sz="1000" dirty="0">
                        <a:latin typeface="Calibri"/>
                        <a:ea typeface="Calibri"/>
                        <a:cs typeface="Times New Roman"/>
                      </a:endParaRPr>
                    </a:p>
                  </a:txBody>
                  <a:tcPr marL="23249" marR="23249" marT="0" marB="0"/>
                </a:tc>
              </a:tr>
              <a:tr h="833443">
                <a:tc>
                  <a:txBody>
                    <a:bodyPr/>
                    <a:lstStyle/>
                    <a:p>
                      <a:pPr algn="ctr">
                        <a:lnSpc>
                          <a:spcPct val="115000"/>
                        </a:lnSpc>
                        <a:spcAft>
                          <a:spcPts val="0"/>
                        </a:spcAft>
                      </a:pPr>
                      <a:r>
                        <a:rPr lang="pl-PL" sz="1600" dirty="0"/>
                        <a:t>7.</a:t>
                      </a:r>
                      <a:endParaRPr lang="pl-PL" sz="1600" dirty="0">
                        <a:latin typeface="Calibri"/>
                        <a:ea typeface="Calibri"/>
                        <a:cs typeface="Times New Roman"/>
                      </a:endParaRPr>
                    </a:p>
                  </a:txBody>
                  <a:tcPr marL="23249" marR="23249" marT="0" marB="0"/>
                </a:tc>
                <a:tc>
                  <a:txBody>
                    <a:bodyPr/>
                    <a:lstStyle/>
                    <a:p>
                      <a:pPr algn="ctr">
                        <a:lnSpc>
                          <a:spcPct val="115000"/>
                        </a:lnSpc>
                        <a:spcAft>
                          <a:spcPts val="0"/>
                        </a:spcAft>
                      </a:pPr>
                      <a:r>
                        <a:rPr lang="pl-PL" sz="1050"/>
                        <a:t>Jak dokumentować nasz projekt?</a:t>
                      </a:r>
                      <a:endParaRPr lang="pl-PL" sz="1050">
                        <a:latin typeface="Calibri"/>
                        <a:ea typeface="Calibri"/>
                        <a:cs typeface="Times New Roman"/>
                      </a:endParaRPr>
                    </a:p>
                  </a:txBody>
                  <a:tcPr marL="23249" marR="23249" marT="0" marB="0"/>
                </a:tc>
                <a:tc>
                  <a:txBody>
                    <a:bodyPr/>
                    <a:lstStyle/>
                    <a:p>
                      <a:pPr algn="ctr">
                        <a:lnSpc>
                          <a:spcPct val="115000"/>
                        </a:lnSpc>
                        <a:spcAft>
                          <a:spcPts val="0"/>
                        </a:spcAft>
                      </a:pPr>
                      <a:r>
                        <a:rPr lang="pl-PL" sz="1050"/>
                        <a:t>Zespół 3. – filmy</a:t>
                      </a:r>
                    </a:p>
                    <a:p>
                      <a:pPr algn="ctr">
                        <a:lnSpc>
                          <a:spcPct val="115000"/>
                        </a:lnSpc>
                        <a:spcAft>
                          <a:spcPts val="0"/>
                        </a:spcAft>
                      </a:pPr>
                      <a:r>
                        <a:rPr lang="pl-PL" sz="1050"/>
                        <a:t>Zespół 1. – zdjęcia</a:t>
                      </a:r>
                    </a:p>
                    <a:p>
                      <a:pPr algn="ctr">
                        <a:lnSpc>
                          <a:spcPct val="115000"/>
                        </a:lnSpc>
                        <a:spcAft>
                          <a:spcPts val="0"/>
                        </a:spcAft>
                      </a:pPr>
                      <a:r>
                        <a:rPr lang="pl-PL" sz="1050"/>
                        <a:t>Ewa Jezierska-Gogulska – zamieszczenie na stronie internetowej szkoły</a:t>
                      </a:r>
                      <a:endParaRPr lang="pl-PL" sz="1050">
                        <a:latin typeface="Calibri"/>
                        <a:ea typeface="Calibri"/>
                        <a:cs typeface="Times New Roman"/>
                      </a:endParaRPr>
                    </a:p>
                  </a:txBody>
                  <a:tcPr marL="23249" marR="23249" marT="0" marB="0"/>
                </a:tc>
                <a:tc>
                  <a:txBody>
                    <a:bodyPr/>
                    <a:lstStyle/>
                    <a:p>
                      <a:pPr algn="ctr">
                        <a:lnSpc>
                          <a:spcPct val="115000"/>
                        </a:lnSpc>
                        <a:spcAft>
                          <a:spcPts val="0"/>
                        </a:spcAft>
                      </a:pPr>
                      <a:r>
                        <a:rPr lang="pl-PL" sz="1050" dirty="0"/>
                        <a:t>Zdjęcia, fotoreportaż, informacje na stronę internetową szkoły</a:t>
                      </a:r>
                      <a:endParaRPr lang="pl-PL" sz="1050" dirty="0">
                        <a:latin typeface="Calibri"/>
                        <a:ea typeface="Calibri"/>
                        <a:cs typeface="Times New Roman"/>
                      </a:endParaRPr>
                    </a:p>
                  </a:txBody>
                  <a:tcPr marL="23249" marR="23249" marT="0" marB="0"/>
                </a:tc>
                <a:tc>
                  <a:txBody>
                    <a:bodyPr/>
                    <a:lstStyle/>
                    <a:p>
                      <a:pPr algn="ctr">
                        <a:lnSpc>
                          <a:spcPct val="115000"/>
                        </a:lnSpc>
                        <a:spcAft>
                          <a:spcPts val="0"/>
                        </a:spcAft>
                      </a:pPr>
                      <a:endParaRPr lang="pl-PL" sz="1000" dirty="0">
                        <a:latin typeface="Calibri"/>
                        <a:ea typeface="Calibri"/>
                        <a:cs typeface="Times New Roman"/>
                      </a:endParaRPr>
                    </a:p>
                  </a:txBody>
                  <a:tcPr marL="23249" marR="23249" marT="0" marB="0"/>
                </a:tc>
              </a:tr>
            </a:tbl>
          </a:graphicData>
        </a:graphic>
      </p:graphicFrame>
    </p:spTree>
    <p:custDataLst>
      <p:tags r:id="rId1"/>
    </p:custDataLst>
  </p:cSld>
  <p:clrMapOvr>
    <a:masterClrMapping/>
  </p:clrMapOvr>
  <p:transition advTm="44046">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Plan dnia</a:t>
            </a:r>
            <a:br>
              <a:rPr lang="pl-PL" dirty="0" smtClean="0"/>
            </a:br>
            <a:r>
              <a:rPr lang="pl-PL" dirty="0" smtClean="0"/>
              <a:t>czwartek:</a:t>
            </a:r>
            <a:endParaRPr lang="pl-PL" dirty="0"/>
          </a:p>
        </p:txBody>
      </p:sp>
      <p:sp>
        <p:nvSpPr>
          <p:cNvPr id="3" name="pole tekstowe 2"/>
          <p:cNvSpPr txBox="1"/>
          <p:nvPr/>
        </p:nvSpPr>
        <p:spPr>
          <a:xfrm>
            <a:off x="357158" y="1428736"/>
            <a:ext cx="8643998" cy="4093428"/>
          </a:xfrm>
          <a:prstGeom prst="rect">
            <a:avLst/>
          </a:prstGeom>
          <a:noFill/>
        </p:spPr>
        <p:txBody>
          <a:bodyPr wrap="square" rtlCol="0">
            <a:spAutoFit/>
          </a:bodyPr>
          <a:lstStyle/>
          <a:p>
            <a:pPr>
              <a:buFont typeface="Arial" pitchFamily="34" charset="0"/>
              <a:buChar char="•"/>
            </a:pPr>
            <a:r>
              <a:rPr lang="pl-PL" sz="2000" dirty="0" smtClean="0"/>
              <a:t>11:49	- 12:00  Przyjazd do Świnoujścia</a:t>
            </a:r>
          </a:p>
          <a:p>
            <a:pPr>
              <a:buFont typeface="Arial" pitchFamily="34" charset="0"/>
              <a:buChar char="•"/>
            </a:pPr>
            <a:r>
              <a:rPr lang="pl-PL" sz="2000" dirty="0" smtClean="0"/>
              <a:t>12:00 - 12:30  Dotarcie do schroniska</a:t>
            </a:r>
          </a:p>
          <a:p>
            <a:pPr>
              <a:buFont typeface="Arial" pitchFamily="34" charset="0"/>
              <a:buChar char="•"/>
            </a:pPr>
            <a:r>
              <a:rPr lang="pl-PL" sz="2000" dirty="0" smtClean="0"/>
              <a:t>12:30 – 13:30  Rozpakowywanie</a:t>
            </a:r>
          </a:p>
          <a:p>
            <a:pPr>
              <a:buFont typeface="Arial" pitchFamily="34" charset="0"/>
              <a:buChar char="•"/>
            </a:pPr>
            <a:r>
              <a:rPr lang="pl-PL" sz="2000" dirty="0" smtClean="0"/>
              <a:t>13:30 - 14:00  Spotkanie organizacyjne</a:t>
            </a:r>
          </a:p>
          <a:p>
            <a:pPr>
              <a:buFont typeface="Arial" pitchFamily="34" charset="0"/>
              <a:buChar char="•"/>
            </a:pPr>
            <a:r>
              <a:rPr lang="pl-PL" sz="2000" dirty="0" smtClean="0"/>
              <a:t>14:00 – 14:30  Obiad</a:t>
            </a:r>
          </a:p>
          <a:p>
            <a:pPr>
              <a:buFont typeface="Arial" pitchFamily="34" charset="0"/>
              <a:buChar char="•"/>
            </a:pPr>
            <a:r>
              <a:rPr lang="pl-PL" sz="2000" dirty="0" smtClean="0"/>
              <a:t>14:30 - 15:00  Przygotowanie do wycieczki rowerowej </a:t>
            </a:r>
          </a:p>
          <a:p>
            <a:pPr>
              <a:buFont typeface="Arial" pitchFamily="34" charset="0"/>
              <a:buChar char="•"/>
            </a:pPr>
            <a:r>
              <a:rPr lang="pl-PL" sz="2000" dirty="0" smtClean="0"/>
              <a:t>15:00 - 17:00  Wycieczka wzdłuż Świdnego Lasu ( ok.34 km w 2 strony)</a:t>
            </a:r>
          </a:p>
          <a:p>
            <a:pPr>
              <a:buFont typeface="Arial" pitchFamily="34" charset="0"/>
              <a:buChar char="•"/>
            </a:pPr>
            <a:r>
              <a:rPr lang="pl-PL" sz="2000" dirty="0" smtClean="0"/>
              <a:t>17:00 - 19:00  Gry i zabawy w pleneże</a:t>
            </a:r>
          </a:p>
          <a:p>
            <a:pPr>
              <a:buFont typeface="Arial" pitchFamily="34" charset="0"/>
              <a:buChar char="•"/>
            </a:pPr>
            <a:r>
              <a:rPr lang="pl-PL" sz="2000" dirty="0" smtClean="0"/>
              <a:t>19:00 – 19:30  Kolacja</a:t>
            </a:r>
          </a:p>
          <a:p>
            <a:pPr>
              <a:buFont typeface="Arial" pitchFamily="34" charset="0"/>
              <a:buChar char="•"/>
            </a:pPr>
            <a:r>
              <a:rPr lang="pl-PL" sz="2000" dirty="0" smtClean="0"/>
              <a:t>19:30 - 22:00  Gry i zabawy w pleneże</a:t>
            </a:r>
          </a:p>
          <a:p>
            <a:pPr>
              <a:buFont typeface="Arial" pitchFamily="34" charset="0"/>
              <a:buChar char="•"/>
            </a:pPr>
            <a:r>
              <a:rPr lang="pl-PL" sz="2000" dirty="0" smtClean="0"/>
              <a:t>22:00 - 22:30  Wieczorna toaleta</a:t>
            </a:r>
          </a:p>
          <a:p>
            <a:pPr>
              <a:buFont typeface="Arial" pitchFamily="34" charset="0"/>
              <a:buChar char="•"/>
            </a:pPr>
            <a:r>
              <a:rPr lang="pl-PL" sz="2000" dirty="0" smtClean="0"/>
              <a:t>23:00 – 8:00    Cisza nocna </a:t>
            </a:r>
            <a:endParaRPr lang="pl-PL" sz="2000" dirty="0"/>
          </a:p>
        </p:txBody>
      </p:sp>
    </p:spTree>
    <p:custDataLst>
      <p:tags r:id="rId1"/>
    </p:custDataLst>
  </p:cSld>
  <p:clrMapOvr>
    <a:masterClrMapping/>
  </p:clrMapOvr>
  <p:transition spd="slow" advTm="2218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Plan dnia</a:t>
            </a:r>
            <a:br>
              <a:rPr lang="pl-PL" dirty="0" smtClean="0"/>
            </a:br>
            <a:r>
              <a:rPr lang="pl-PL" dirty="0" smtClean="0"/>
              <a:t>piątek:</a:t>
            </a:r>
            <a:endParaRPr lang="pl-PL" dirty="0"/>
          </a:p>
        </p:txBody>
      </p:sp>
      <p:sp>
        <p:nvSpPr>
          <p:cNvPr id="4" name="pole tekstowe 3"/>
          <p:cNvSpPr txBox="1"/>
          <p:nvPr/>
        </p:nvSpPr>
        <p:spPr>
          <a:xfrm>
            <a:off x="214282" y="2000240"/>
            <a:ext cx="8572560" cy="4185761"/>
          </a:xfrm>
          <a:prstGeom prst="rect">
            <a:avLst/>
          </a:prstGeom>
          <a:noFill/>
        </p:spPr>
        <p:txBody>
          <a:bodyPr wrap="square" rtlCol="0">
            <a:spAutoFit/>
          </a:bodyPr>
          <a:lstStyle/>
          <a:p>
            <a:pPr>
              <a:buFont typeface="Arial" pitchFamily="34" charset="0"/>
              <a:buChar char="•"/>
            </a:pPr>
            <a:r>
              <a:rPr lang="pl-PL" dirty="0" smtClean="0"/>
              <a:t>8:00 – 9:00     Pobudka, toaleta poranna ,przygotowanie do śniadania</a:t>
            </a:r>
          </a:p>
          <a:p>
            <a:pPr>
              <a:buFont typeface="Arial" pitchFamily="34" charset="0"/>
              <a:buChar char="•"/>
            </a:pPr>
            <a:r>
              <a:rPr lang="pl-PL" dirty="0" smtClean="0"/>
              <a:t>9:00 – 9:30     Śniadanie</a:t>
            </a:r>
          </a:p>
          <a:p>
            <a:pPr>
              <a:buFont typeface="Arial" pitchFamily="34" charset="0"/>
              <a:buChar char="•"/>
            </a:pPr>
            <a:r>
              <a:rPr lang="pl-PL" dirty="0" smtClean="0"/>
              <a:t>9:30 – 10:00   Przygotowanie do wycieczki rowerowej</a:t>
            </a:r>
          </a:p>
          <a:p>
            <a:pPr>
              <a:buFont typeface="Arial" pitchFamily="34" charset="0"/>
              <a:buChar char="•"/>
            </a:pPr>
            <a:r>
              <a:rPr lang="pl-PL" dirty="0" smtClean="0"/>
              <a:t>10:00 -13:50  wycieczka rowerowa </a:t>
            </a:r>
            <a:r>
              <a:rPr lang="pl-PL" sz="1400" dirty="0" smtClean="0"/>
              <a:t>MIĘDZYNARODOWYM NADMORSKIM SZLAKIEM ROWEROWYM R-10 (ok.46 km w 2 strony)</a:t>
            </a:r>
            <a:endParaRPr lang="pl-PL" dirty="0" smtClean="0"/>
          </a:p>
          <a:p>
            <a:pPr>
              <a:buFont typeface="Arial" pitchFamily="34" charset="0"/>
              <a:buChar char="•"/>
            </a:pPr>
            <a:r>
              <a:rPr lang="pl-PL" dirty="0" smtClean="0"/>
              <a:t>14:00 – 14:30  Obiad</a:t>
            </a:r>
          </a:p>
          <a:p>
            <a:pPr>
              <a:buFont typeface="Arial" pitchFamily="34" charset="0"/>
              <a:buChar char="•"/>
            </a:pPr>
            <a:r>
              <a:rPr lang="pl-PL" dirty="0" smtClean="0"/>
              <a:t>14:30 - 15:00  Przygotowanie do wycieczki rowerowej </a:t>
            </a:r>
          </a:p>
          <a:p>
            <a:pPr>
              <a:buFont typeface="Arial" pitchFamily="34" charset="0"/>
              <a:buChar char="•"/>
            </a:pPr>
            <a:r>
              <a:rPr lang="pl-PL" dirty="0" smtClean="0"/>
              <a:t>15:00 - 18:00  Wycieczka rowerowa DOOKOŁA WYSPY KARSIBÓR ( ok.36km w 2 strony)</a:t>
            </a:r>
          </a:p>
          <a:p>
            <a:pPr>
              <a:buFont typeface="Arial" pitchFamily="34" charset="0"/>
              <a:buChar char="•"/>
            </a:pPr>
            <a:r>
              <a:rPr lang="pl-PL" dirty="0" smtClean="0"/>
              <a:t>18:00 - 19:00  Gry i zabawy w pleneże</a:t>
            </a:r>
          </a:p>
          <a:p>
            <a:pPr>
              <a:buFont typeface="Arial" pitchFamily="34" charset="0"/>
              <a:buChar char="•"/>
            </a:pPr>
            <a:r>
              <a:rPr lang="pl-PL" dirty="0" smtClean="0"/>
              <a:t>19:00 – 19:30  Kolacja</a:t>
            </a:r>
          </a:p>
          <a:p>
            <a:pPr>
              <a:buFont typeface="Arial" pitchFamily="34" charset="0"/>
              <a:buChar char="•"/>
            </a:pPr>
            <a:r>
              <a:rPr lang="pl-PL" dirty="0" smtClean="0"/>
              <a:t>19:30 - 22:00  Gry i zabawy w pleneże</a:t>
            </a:r>
          </a:p>
          <a:p>
            <a:pPr>
              <a:buFont typeface="Arial" pitchFamily="34" charset="0"/>
              <a:buChar char="•"/>
            </a:pPr>
            <a:r>
              <a:rPr lang="pl-PL" dirty="0" smtClean="0"/>
              <a:t>22:00 - 22:30  Wieczorna toaleta</a:t>
            </a:r>
          </a:p>
          <a:p>
            <a:pPr>
              <a:buFont typeface="Arial" pitchFamily="34" charset="0"/>
              <a:buChar char="•"/>
            </a:pPr>
            <a:r>
              <a:rPr lang="pl-PL" dirty="0" smtClean="0"/>
              <a:t>23:00 – 8:00    Cisza nocna </a:t>
            </a:r>
          </a:p>
          <a:p>
            <a:endParaRPr lang="pl-PL" dirty="0"/>
          </a:p>
        </p:txBody>
      </p:sp>
    </p:spTree>
    <p:custDataLst>
      <p:tags r:id="rId1"/>
    </p:custDataLst>
  </p:cSld>
  <p:clrMapOvr>
    <a:masterClrMapping/>
  </p:clrMapOvr>
  <p:transition advTm="26141">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Plan dnia</a:t>
            </a:r>
            <a:br>
              <a:rPr lang="pl-PL" dirty="0" smtClean="0"/>
            </a:br>
            <a:r>
              <a:rPr lang="pl-PL" dirty="0" smtClean="0"/>
              <a:t>sobota:</a:t>
            </a:r>
            <a:endParaRPr lang="pl-PL" dirty="0"/>
          </a:p>
        </p:txBody>
      </p:sp>
      <p:sp>
        <p:nvSpPr>
          <p:cNvPr id="4" name="Prostokąt 3"/>
          <p:cNvSpPr/>
          <p:nvPr/>
        </p:nvSpPr>
        <p:spPr>
          <a:xfrm>
            <a:off x="214282" y="2000240"/>
            <a:ext cx="8572560" cy="4247317"/>
          </a:xfrm>
          <a:prstGeom prst="rect">
            <a:avLst/>
          </a:prstGeom>
        </p:spPr>
        <p:txBody>
          <a:bodyPr wrap="square">
            <a:spAutoFit/>
          </a:bodyPr>
          <a:lstStyle/>
          <a:p>
            <a:pPr>
              <a:buFont typeface="Arial" pitchFamily="34" charset="0"/>
              <a:buChar char="•"/>
            </a:pPr>
            <a:r>
              <a:rPr lang="pl-PL" dirty="0" smtClean="0"/>
              <a:t>8:00 – 9:00     Pobudka, toaleta poranna ,przygotowanie do śniadania</a:t>
            </a:r>
          </a:p>
          <a:p>
            <a:pPr>
              <a:buFont typeface="Arial" pitchFamily="34" charset="0"/>
              <a:buChar char="•"/>
            </a:pPr>
            <a:r>
              <a:rPr lang="pl-PL" dirty="0" smtClean="0"/>
              <a:t>9:00 – 9:30     Śniadanie</a:t>
            </a:r>
          </a:p>
          <a:p>
            <a:pPr>
              <a:buFont typeface="Arial" pitchFamily="34" charset="0"/>
              <a:buChar char="•"/>
            </a:pPr>
            <a:r>
              <a:rPr lang="pl-PL" dirty="0" smtClean="0"/>
              <a:t>9:30 – 10:00   Przygotowanie do wycieczki rowerowej</a:t>
            </a:r>
          </a:p>
          <a:p>
            <a:pPr>
              <a:buFont typeface="Arial" pitchFamily="34" charset="0"/>
              <a:buChar char="•"/>
            </a:pPr>
            <a:r>
              <a:rPr lang="pl-PL" dirty="0" smtClean="0"/>
              <a:t>10:00 -13:50  wycieczka rowerowa: dawny ratusz miejski, wieża widokowa, latarnia morska, park zdrojowy, muzeum rybołówstwa w  Świnoujściu.( trasa ok.52 km w 2 strony)</a:t>
            </a:r>
          </a:p>
          <a:p>
            <a:pPr>
              <a:buFont typeface="Arial" pitchFamily="34" charset="0"/>
              <a:buChar char="•"/>
            </a:pPr>
            <a:r>
              <a:rPr lang="pl-PL" dirty="0" smtClean="0"/>
              <a:t>14:00 – 14:30  Obiad</a:t>
            </a:r>
          </a:p>
          <a:p>
            <a:pPr>
              <a:buFont typeface="Arial" pitchFamily="34" charset="0"/>
              <a:buChar char="•"/>
            </a:pPr>
            <a:r>
              <a:rPr lang="pl-PL" dirty="0" smtClean="0"/>
              <a:t>14:30 - 15:00  Przygotowanie do wycieczki rowerowej </a:t>
            </a:r>
          </a:p>
          <a:p>
            <a:pPr>
              <a:buFont typeface="Arial" pitchFamily="34" charset="0"/>
              <a:buChar char="•"/>
            </a:pPr>
            <a:r>
              <a:rPr lang="pl-PL" dirty="0" smtClean="0"/>
              <a:t>15:00 - 18:00  Wycieczka rowerowa dookoła zalewu szczecińskiego(ok,.44,2 km w 2 strony)</a:t>
            </a:r>
          </a:p>
          <a:p>
            <a:pPr>
              <a:buFont typeface="Arial" pitchFamily="34" charset="0"/>
              <a:buChar char="•"/>
            </a:pPr>
            <a:r>
              <a:rPr lang="pl-PL" dirty="0" smtClean="0"/>
              <a:t>18:00 - 19:00  Gry i zabawy w pleneże</a:t>
            </a:r>
          </a:p>
          <a:p>
            <a:pPr>
              <a:buFont typeface="Arial" pitchFamily="34" charset="0"/>
              <a:buChar char="•"/>
            </a:pPr>
            <a:r>
              <a:rPr lang="pl-PL" dirty="0" smtClean="0"/>
              <a:t>19:00 – 19:30  Kolacja</a:t>
            </a:r>
          </a:p>
          <a:p>
            <a:pPr>
              <a:buFont typeface="Arial" pitchFamily="34" charset="0"/>
              <a:buChar char="•"/>
            </a:pPr>
            <a:r>
              <a:rPr lang="pl-PL" dirty="0" smtClean="0"/>
              <a:t>19:30 - 22:00  Gry i zabawy w pleneże</a:t>
            </a:r>
          </a:p>
          <a:p>
            <a:pPr>
              <a:buFont typeface="Arial" pitchFamily="34" charset="0"/>
              <a:buChar char="•"/>
            </a:pPr>
            <a:r>
              <a:rPr lang="pl-PL" dirty="0" smtClean="0"/>
              <a:t>22:00 - 22:30  Wieczorna toaleta</a:t>
            </a:r>
          </a:p>
          <a:p>
            <a:pPr>
              <a:buFont typeface="Arial" pitchFamily="34" charset="0"/>
              <a:buChar char="•"/>
            </a:pPr>
            <a:r>
              <a:rPr lang="pl-PL" dirty="0" smtClean="0"/>
              <a:t>23:00 – 8:00    Cisza nocna </a:t>
            </a:r>
          </a:p>
        </p:txBody>
      </p:sp>
    </p:spTree>
    <p:custDataLst>
      <p:tags r:id="rId1"/>
    </p:custDataLst>
  </p:cSld>
  <p:clrMapOvr>
    <a:masterClrMapping/>
  </p:clrMapOvr>
  <p:transition advTm="285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Plan dnia </a:t>
            </a:r>
            <a:br>
              <a:rPr lang="pl-PL" dirty="0" smtClean="0"/>
            </a:br>
            <a:r>
              <a:rPr lang="pl-PL" dirty="0" smtClean="0"/>
              <a:t>niedziela:</a:t>
            </a:r>
            <a:endParaRPr lang="pl-PL" dirty="0"/>
          </a:p>
        </p:txBody>
      </p:sp>
      <p:sp>
        <p:nvSpPr>
          <p:cNvPr id="3" name="pole tekstowe 2"/>
          <p:cNvSpPr txBox="1"/>
          <p:nvPr/>
        </p:nvSpPr>
        <p:spPr>
          <a:xfrm>
            <a:off x="642910" y="2928934"/>
            <a:ext cx="8001056" cy="830997"/>
          </a:xfrm>
          <a:prstGeom prst="rect">
            <a:avLst/>
          </a:prstGeom>
          <a:noFill/>
        </p:spPr>
        <p:txBody>
          <a:bodyPr wrap="square" rtlCol="0">
            <a:spAutoFit/>
          </a:bodyPr>
          <a:lstStyle/>
          <a:p>
            <a:pPr algn="ctr"/>
            <a:r>
              <a:rPr lang="pl-PL" sz="4800" b="1" spc="5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WRACAMY DO DOMU</a:t>
            </a:r>
            <a:endParaRPr lang="pl-PL" sz="4800" b="1" spc="5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ustDataLst>
      <p:tags r:id="rId1"/>
    </p:custDataLst>
  </p:cSld>
  <p:clrMapOvr>
    <a:masterClrMapping/>
  </p:clrMapOvr>
  <p:transition advTm="734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2"/>
</p:tagLst>
</file>

<file path=ppt/tags/tag10.xml><?xml version="1.0" encoding="utf-8"?>
<p:tagLst xmlns:a="http://schemas.openxmlformats.org/drawingml/2006/main" xmlns:r="http://schemas.openxmlformats.org/officeDocument/2006/relationships" xmlns:p="http://schemas.openxmlformats.org/presentationml/2006/main">
  <p:tag name="TIMING" val="|0.8|3"/>
</p:tagLst>
</file>

<file path=ppt/tags/tag11.xml><?xml version="1.0" encoding="utf-8"?>
<p:tagLst xmlns:a="http://schemas.openxmlformats.org/drawingml/2006/main" xmlns:r="http://schemas.openxmlformats.org/officeDocument/2006/relationships" xmlns:p="http://schemas.openxmlformats.org/presentationml/2006/main">
  <p:tag name="TIMING" val="|0.8|3"/>
</p:tagLst>
</file>

<file path=ppt/tags/tag12.xml><?xml version="1.0" encoding="utf-8"?>
<p:tagLst xmlns:a="http://schemas.openxmlformats.org/drawingml/2006/main" xmlns:r="http://schemas.openxmlformats.org/officeDocument/2006/relationships" xmlns:p="http://schemas.openxmlformats.org/presentationml/2006/main">
  <p:tag name="TIMING" val="|0.9"/>
</p:tagLst>
</file>

<file path=ppt/tags/tag13.xml><?xml version="1.0" encoding="utf-8"?>
<p:tagLst xmlns:a="http://schemas.openxmlformats.org/drawingml/2006/main" xmlns:r="http://schemas.openxmlformats.org/officeDocument/2006/relationships" xmlns:p="http://schemas.openxmlformats.org/presentationml/2006/main">
  <p:tag name="TIMING" val="|0.5|1.7"/>
</p:tagLst>
</file>

<file path=ppt/tags/tag14.xml><?xml version="1.0" encoding="utf-8"?>
<p:tagLst xmlns:a="http://schemas.openxmlformats.org/drawingml/2006/main" xmlns:r="http://schemas.openxmlformats.org/officeDocument/2006/relationships" xmlns:p="http://schemas.openxmlformats.org/presentationml/2006/main">
  <p:tag name="TIMING" val="|1.6|1.6"/>
</p:tagLst>
</file>

<file path=ppt/tags/tag15.xml><?xml version="1.0" encoding="utf-8"?>
<p:tagLst xmlns:a="http://schemas.openxmlformats.org/drawingml/2006/main" xmlns:r="http://schemas.openxmlformats.org/officeDocument/2006/relationships" xmlns:p="http://schemas.openxmlformats.org/presentationml/2006/main">
  <p:tag name="TIMING" val="|1.7|2.1|3.4"/>
</p:tagLst>
</file>

<file path=ppt/tags/tag16.xml><?xml version="1.0" encoding="utf-8"?>
<p:tagLst xmlns:a="http://schemas.openxmlformats.org/drawingml/2006/main" xmlns:r="http://schemas.openxmlformats.org/officeDocument/2006/relationships" xmlns:p="http://schemas.openxmlformats.org/presentationml/2006/main">
  <p:tag name="TIMING" val="|0.5|1.1|2.4"/>
</p:tagLst>
</file>

<file path=ppt/tags/tag17.xml><?xml version="1.0" encoding="utf-8"?>
<p:tagLst xmlns:a="http://schemas.openxmlformats.org/drawingml/2006/main" xmlns:r="http://schemas.openxmlformats.org/officeDocument/2006/relationships" xmlns:p="http://schemas.openxmlformats.org/presentationml/2006/main">
  <p:tag name="TIMING" val="|0.4|1.1|3.1"/>
</p:tagLst>
</file>

<file path=ppt/tags/tag18.xml><?xml version="1.0" encoding="utf-8"?>
<p:tagLst xmlns:a="http://schemas.openxmlformats.org/drawingml/2006/main" xmlns:r="http://schemas.openxmlformats.org/officeDocument/2006/relationships" xmlns:p="http://schemas.openxmlformats.org/presentationml/2006/main">
  <p:tag name="TIMING" val="|0.7|2.4|2.3"/>
</p:tagLst>
</file>

<file path=ppt/tags/tag19.xml><?xml version="1.0" encoding="utf-8"?>
<p:tagLst xmlns:a="http://schemas.openxmlformats.org/drawingml/2006/main" xmlns:r="http://schemas.openxmlformats.org/officeDocument/2006/relationships" xmlns:p="http://schemas.openxmlformats.org/presentationml/2006/main">
  <p:tag name="TIMING" val="|0.8|3.1|2.3"/>
</p:tagLst>
</file>

<file path=ppt/tags/tag2.xml><?xml version="1.0" encoding="utf-8"?>
<p:tagLst xmlns:a="http://schemas.openxmlformats.org/drawingml/2006/main" xmlns:r="http://schemas.openxmlformats.org/officeDocument/2006/relationships" xmlns:p="http://schemas.openxmlformats.org/presentationml/2006/main">
  <p:tag name="TIMING" val="|3.7|2.1"/>
</p:tagLst>
</file>

<file path=ppt/tags/tag20.xml><?xml version="1.0" encoding="utf-8"?>
<p:tagLst xmlns:a="http://schemas.openxmlformats.org/drawingml/2006/main" xmlns:r="http://schemas.openxmlformats.org/officeDocument/2006/relationships" xmlns:p="http://schemas.openxmlformats.org/presentationml/2006/main">
  <p:tag name="TIMING" val="|1.5|2.9"/>
</p:tagLst>
</file>

<file path=ppt/tags/tag21.xml><?xml version="1.0" encoding="utf-8"?>
<p:tagLst xmlns:a="http://schemas.openxmlformats.org/drawingml/2006/main" xmlns:r="http://schemas.openxmlformats.org/officeDocument/2006/relationships" xmlns:p="http://schemas.openxmlformats.org/presentationml/2006/main">
  <p:tag name="TIMING" val="|0.6|1.9|2.6"/>
</p:tagLst>
</file>

<file path=ppt/tags/tag22.xml><?xml version="1.0" encoding="utf-8"?>
<p:tagLst xmlns:a="http://schemas.openxmlformats.org/drawingml/2006/main" xmlns:r="http://schemas.openxmlformats.org/officeDocument/2006/relationships" xmlns:p="http://schemas.openxmlformats.org/presentationml/2006/main">
  <p:tag name="TIMING" val="|0.2|2.9|1.7"/>
</p:tagLst>
</file>

<file path=ppt/tags/tag23.xml><?xml version="1.0" encoding="utf-8"?>
<p:tagLst xmlns:a="http://schemas.openxmlformats.org/drawingml/2006/main" xmlns:r="http://schemas.openxmlformats.org/officeDocument/2006/relationships" xmlns:p="http://schemas.openxmlformats.org/presentationml/2006/main">
  <p:tag name="TIMING" val="|1|1.8|2.3"/>
</p:tagLst>
</file>

<file path=ppt/tags/tag24.xml><?xml version="1.0" encoding="utf-8"?>
<p:tagLst xmlns:a="http://schemas.openxmlformats.org/drawingml/2006/main" xmlns:r="http://schemas.openxmlformats.org/officeDocument/2006/relationships" xmlns:p="http://schemas.openxmlformats.org/presentationml/2006/main">
  <p:tag name="TIMING" val="|0.3|1.5|3.2"/>
</p:tagLst>
</file>

<file path=ppt/tags/tag25.xml><?xml version="1.0" encoding="utf-8"?>
<p:tagLst xmlns:a="http://schemas.openxmlformats.org/drawingml/2006/main" xmlns:r="http://schemas.openxmlformats.org/officeDocument/2006/relationships" xmlns:p="http://schemas.openxmlformats.org/presentationml/2006/main">
  <p:tag name="TIMING" val="|0.4|2.2|2.6"/>
</p:tagLst>
</file>

<file path=ppt/tags/tag26.xml><?xml version="1.0" encoding="utf-8"?>
<p:tagLst xmlns:a="http://schemas.openxmlformats.org/drawingml/2006/main" xmlns:r="http://schemas.openxmlformats.org/officeDocument/2006/relationships" xmlns:p="http://schemas.openxmlformats.org/presentationml/2006/main">
  <p:tag name="TIMING" val="|0.4|1.6|3"/>
</p:tagLst>
</file>

<file path=ppt/tags/tag27.xml><?xml version="1.0" encoding="utf-8"?>
<p:tagLst xmlns:a="http://schemas.openxmlformats.org/drawingml/2006/main" xmlns:r="http://schemas.openxmlformats.org/officeDocument/2006/relationships" xmlns:p="http://schemas.openxmlformats.org/presentationml/2006/main">
  <p:tag name="TIMING" val="|0.2|5.7"/>
</p:tagLst>
</file>

<file path=ppt/tags/tag28.xml><?xml version="1.0" encoding="utf-8"?>
<p:tagLst xmlns:a="http://schemas.openxmlformats.org/drawingml/2006/main" xmlns:r="http://schemas.openxmlformats.org/officeDocument/2006/relationships" xmlns:p="http://schemas.openxmlformats.org/presentationml/2006/main">
  <p:tag name="TIMING" val="|1.5|4.7"/>
</p:tagLst>
</file>

<file path=ppt/tags/tag29.xml><?xml version="1.0" encoding="utf-8"?>
<p:tagLst xmlns:a="http://schemas.openxmlformats.org/drawingml/2006/main" xmlns:r="http://schemas.openxmlformats.org/officeDocument/2006/relationships" xmlns:p="http://schemas.openxmlformats.org/presentationml/2006/main">
  <p:tag name="TIMING" val="|1.4|2.7"/>
</p:tagLst>
</file>

<file path=ppt/tags/tag3.xml><?xml version="1.0" encoding="utf-8"?>
<p:tagLst xmlns:a="http://schemas.openxmlformats.org/drawingml/2006/main" xmlns:r="http://schemas.openxmlformats.org/officeDocument/2006/relationships" xmlns:p="http://schemas.openxmlformats.org/presentationml/2006/main">
  <p:tag name="TIMING" val="|1.5|4.4"/>
</p:tagLst>
</file>

<file path=ppt/tags/tag30.xml><?xml version="1.0" encoding="utf-8"?>
<p:tagLst xmlns:a="http://schemas.openxmlformats.org/drawingml/2006/main" xmlns:r="http://schemas.openxmlformats.org/officeDocument/2006/relationships" xmlns:p="http://schemas.openxmlformats.org/presentationml/2006/main">
  <p:tag name="TIMING" val="|4|3.2"/>
</p:tagLst>
</file>

<file path=ppt/tags/tag31.xml><?xml version="1.0" encoding="utf-8"?>
<p:tagLst xmlns:a="http://schemas.openxmlformats.org/drawingml/2006/main" xmlns:r="http://schemas.openxmlformats.org/officeDocument/2006/relationships" xmlns:p="http://schemas.openxmlformats.org/presentationml/2006/main">
  <p:tag name="TIMING" val="|0.7|3.2"/>
</p:tagLst>
</file>

<file path=ppt/tags/tag32.xml><?xml version="1.0" encoding="utf-8"?>
<p:tagLst xmlns:a="http://schemas.openxmlformats.org/drawingml/2006/main" xmlns:r="http://schemas.openxmlformats.org/officeDocument/2006/relationships" xmlns:p="http://schemas.openxmlformats.org/presentationml/2006/main">
  <p:tag name="TIMING" val="|1.1|1.6"/>
</p:tagLst>
</file>

<file path=ppt/tags/tag33.xml><?xml version="1.0" encoding="utf-8"?>
<p:tagLst xmlns:a="http://schemas.openxmlformats.org/drawingml/2006/main" xmlns:r="http://schemas.openxmlformats.org/officeDocument/2006/relationships" xmlns:p="http://schemas.openxmlformats.org/presentationml/2006/main">
  <p:tag name="TIMING" val="|0.9|1.5|3.9|2|1.9"/>
</p:tagLst>
</file>

<file path=ppt/tags/tag4.xml><?xml version="1.0" encoding="utf-8"?>
<p:tagLst xmlns:a="http://schemas.openxmlformats.org/drawingml/2006/main" xmlns:r="http://schemas.openxmlformats.org/officeDocument/2006/relationships" xmlns:p="http://schemas.openxmlformats.org/presentationml/2006/main">
  <p:tag name="TIMING" val="|1.2|3.3"/>
</p:tagLst>
</file>

<file path=ppt/tags/tag5.xml><?xml version="1.0" encoding="utf-8"?>
<p:tagLst xmlns:a="http://schemas.openxmlformats.org/drawingml/2006/main" xmlns:r="http://schemas.openxmlformats.org/officeDocument/2006/relationships" xmlns:p="http://schemas.openxmlformats.org/presentationml/2006/main">
  <p:tag name="TIMING" val="|1.4|2.4"/>
</p:tagLst>
</file>

<file path=ppt/tags/tag6.xml><?xml version="1.0" encoding="utf-8"?>
<p:tagLst xmlns:a="http://schemas.openxmlformats.org/drawingml/2006/main" xmlns:r="http://schemas.openxmlformats.org/officeDocument/2006/relationships" xmlns:p="http://schemas.openxmlformats.org/presentationml/2006/main">
  <p:tag name="TIMING" val="|1.4|4.7"/>
</p:tagLst>
</file>

<file path=ppt/tags/tag7.xml><?xml version="1.0" encoding="utf-8"?>
<p:tagLst xmlns:a="http://schemas.openxmlformats.org/drawingml/2006/main" xmlns:r="http://schemas.openxmlformats.org/officeDocument/2006/relationships" xmlns:p="http://schemas.openxmlformats.org/presentationml/2006/main">
  <p:tag name="TIMING" val="|0.8|6"/>
</p:tagLst>
</file>

<file path=ppt/tags/tag8.xml><?xml version="1.0" encoding="utf-8"?>
<p:tagLst xmlns:a="http://schemas.openxmlformats.org/drawingml/2006/main" xmlns:r="http://schemas.openxmlformats.org/officeDocument/2006/relationships" xmlns:p="http://schemas.openxmlformats.org/presentationml/2006/main">
  <p:tag name="TIMING" val="|1|4.6"/>
</p:tagLst>
</file>

<file path=ppt/tags/tag9.xml><?xml version="1.0" encoding="utf-8"?>
<p:tagLst xmlns:a="http://schemas.openxmlformats.org/drawingml/2006/main" xmlns:r="http://schemas.openxmlformats.org/officeDocument/2006/relationships" xmlns:p="http://schemas.openxmlformats.org/presentationml/2006/main">
  <p:tag name="TIMING" val="|0.9|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490</TotalTime>
  <Words>1724</Words>
  <Application>Microsoft Office PowerPoint</Application>
  <PresentationFormat>Pokaz na ekranie (4:3)</PresentationFormat>
  <Paragraphs>184</Paragraphs>
  <Slides>33</Slides>
  <Notes>3</Notes>
  <HiddenSlides>0</HiddenSlides>
  <MMClips>0</MMClips>
  <ScaleCrop>false</ScaleCrop>
  <HeadingPairs>
    <vt:vector size="4" baseType="variant">
      <vt:variant>
        <vt:lpstr>Motyw</vt:lpstr>
      </vt:variant>
      <vt:variant>
        <vt:i4>1</vt:i4>
      </vt:variant>
      <vt:variant>
        <vt:lpstr>Tytuły slajdów</vt:lpstr>
      </vt:variant>
      <vt:variant>
        <vt:i4>33</vt:i4>
      </vt:variant>
    </vt:vector>
  </HeadingPairs>
  <TitlesOfParts>
    <vt:vector size="34" baseType="lpstr">
      <vt:lpstr>Hol</vt:lpstr>
      <vt:lpstr>Rajd rowerowy</vt:lpstr>
      <vt:lpstr>Morze Bałtyckie</vt:lpstr>
      <vt:lpstr>Osoby biorące udział w projekcie</vt:lpstr>
      <vt:lpstr>Wyposażenie roweru</vt:lpstr>
      <vt:lpstr>Plan realizacji projektu:</vt:lpstr>
      <vt:lpstr>Plan dnia czwartek:</vt:lpstr>
      <vt:lpstr>Plan dnia piątek:</vt:lpstr>
      <vt:lpstr>Plan dnia sobota:</vt:lpstr>
      <vt:lpstr>Plan dnia  niedziela:</vt:lpstr>
      <vt:lpstr>Slajd 10</vt:lpstr>
      <vt:lpstr>Slajd 11</vt:lpstr>
      <vt:lpstr>Slajd 12</vt:lpstr>
      <vt:lpstr>Slajd 13</vt:lpstr>
      <vt:lpstr>Slajd 14</vt:lpstr>
      <vt:lpstr>Dawny ratusz  miejski</vt:lpstr>
      <vt:lpstr>Slajd 16</vt:lpstr>
      <vt:lpstr>Slajd 17</vt:lpstr>
      <vt:lpstr>Slajd 18</vt:lpstr>
      <vt:lpstr>Slajd 19</vt:lpstr>
      <vt:lpstr>MIEJSCA ,KTÓRE MOŻNA ZWIEDZIĆ DODATKOWO</vt:lpstr>
      <vt:lpstr>Promenada</vt:lpstr>
      <vt:lpstr>Unikalny Rezerwat Karsiborska Kępa </vt:lpstr>
      <vt:lpstr>Kościół Stella Maris</vt:lpstr>
      <vt:lpstr>Fort Gerharda</vt:lpstr>
      <vt:lpstr>Fort anioła</vt:lpstr>
      <vt:lpstr>Nocleg</vt:lpstr>
      <vt:lpstr>Spotkanie z osobami z stowarzyszenia ekorama Legnica </vt:lpstr>
      <vt:lpstr>Spotkanie z osobami z stowarzyszenia ekorama Legnica</vt:lpstr>
      <vt:lpstr>spotkanie z policją</vt:lpstr>
      <vt:lpstr>spotkanie z policją</vt:lpstr>
      <vt:lpstr>Zdawanie egzaminu na kartę rowerową</vt:lpstr>
      <vt:lpstr>Zdawanie egzaminu na kartę rowerową</vt:lpstr>
      <vt:lpstr>Do zobaczenia nad Morzem Bałtyckim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Rajd rowerowy</dc:title>
  <dc:creator>ejezierska</dc:creator>
  <cp:lastModifiedBy>GimSpalona</cp:lastModifiedBy>
  <cp:revision>11</cp:revision>
  <dcterms:created xsi:type="dcterms:W3CDTF">2014-04-29T11:35:10Z</dcterms:created>
  <dcterms:modified xsi:type="dcterms:W3CDTF">2014-05-20T12:16:03Z</dcterms:modified>
</cp:coreProperties>
</file>